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47"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1" r:id="rId41"/>
    <p:sldId id="340" r:id="rId42"/>
    <p:sldId id="342" r:id="rId43"/>
    <p:sldId id="343" r:id="rId44"/>
    <p:sldId id="344" r:id="rId45"/>
    <p:sldId id="345" r:id="rId4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2175" autoAdjust="0"/>
  </p:normalViewPr>
  <p:slideViewPr>
    <p:cSldViewPr>
      <p:cViewPr varScale="1">
        <p:scale>
          <a:sx n="52" d="100"/>
          <a:sy n="52" d="100"/>
        </p:scale>
        <p:origin x="1260" y="66"/>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7/17/2021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7/17/2021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World economic growth was essentially zero in</a:t>
            </a:r>
          </a:p>
          <a:p>
            <a:r>
              <a:rPr lang="en-US" sz="1200" b="0" i="0" u="none" strike="noStrike" kern="1200" baseline="0" dirty="0">
                <a:solidFill>
                  <a:schemeClr val="tx1"/>
                </a:solidFill>
                <a:latin typeface="+mn-lt"/>
                <a:ea typeface="+mn-ea"/>
                <a:cs typeface="+mn-cs"/>
              </a:rPr>
              <a:t>the years before 1300, and it was very slow—an</a:t>
            </a:r>
          </a:p>
          <a:p>
            <a:r>
              <a:rPr lang="en-US" sz="1200" b="0" i="0" u="none" strike="noStrike" kern="1200" baseline="0" dirty="0">
                <a:solidFill>
                  <a:schemeClr val="tx1"/>
                </a:solidFill>
                <a:latin typeface="+mn-lt"/>
                <a:ea typeface="+mn-ea"/>
                <a:cs typeface="+mn-cs"/>
              </a:rPr>
              <a:t>average of only 0.2 percent per year—between</a:t>
            </a:r>
          </a:p>
          <a:p>
            <a:r>
              <a:rPr lang="en-US" sz="1200" b="0" i="0" u="none" strike="noStrike" kern="1200" baseline="0" dirty="0">
                <a:solidFill>
                  <a:schemeClr val="tx1"/>
                </a:solidFill>
                <a:latin typeface="+mn-lt"/>
                <a:ea typeface="+mn-ea"/>
                <a:cs typeface="+mn-cs"/>
              </a:rPr>
              <a:t>1300 and 1800. The Industrial Revolution</a:t>
            </a:r>
          </a:p>
          <a:p>
            <a:r>
              <a:rPr lang="en-US" sz="1200" b="0" i="0" u="none" strike="noStrike" kern="1200" baseline="0" dirty="0">
                <a:solidFill>
                  <a:schemeClr val="tx1"/>
                </a:solidFill>
                <a:latin typeface="+mn-lt"/>
                <a:ea typeface="+mn-ea"/>
                <a:cs typeface="+mn-cs"/>
              </a:rPr>
              <a:t>made possible the sustained increases in real</a:t>
            </a:r>
          </a:p>
          <a:p>
            <a:r>
              <a:rPr lang="en-US" sz="1200" b="0" i="0" u="none" strike="noStrike" kern="1200" baseline="0" dirty="0">
                <a:solidFill>
                  <a:schemeClr val="tx1"/>
                </a:solidFill>
                <a:latin typeface="+mn-lt"/>
                <a:ea typeface="+mn-ea"/>
                <a:cs typeface="+mn-cs"/>
              </a:rPr>
              <a:t>GDP per capita that have allowed some countries</a:t>
            </a:r>
          </a:p>
          <a:p>
            <a:r>
              <a:rPr lang="en-US" sz="1200" b="0" i="0" u="none" strike="noStrike" kern="1200" baseline="0" dirty="0">
                <a:solidFill>
                  <a:schemeClr val="tx1"/>
                </a:solidFill>
                <a:latin typeface="+mn-lt"/>
                <a:ea typeface="+mn-ea"/>
                <a:cs typeface="+mn-cs"/>
              </a:rPr>
              <a:t>to attain high standards of living.</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J. Bradford DeLong, “Estimating World</a:t>
            </a:r>
          </a:p>
          <a:p>
            <a:r>
              <a:rPr lang="en-US" sz="1200" b="0" i="0" u="none" strike="noStrike" kern="1200" baseline="0" dirty="0">
                <a:solidFill>
                  <a:schemeClr val="tx1"/>
                </a:solidFill>
                <a:latin typeface="+mn-lt"/>
                <a:ea typeface="+mn-ea"/>
                <a:cs typeface="+mn-cs"/>
              </a:rPr>
              <a:t>GDP, One Million </a:t>
            </a:r>
            <a:r>
              <a:rPr lang="en-US" sz="1200" b="0" i="0" u="none" strike="noStrike" kern="1200" baseline="0" dirty="0" err="1">
                <a:solidFill>
                  <a:schemeClr val="tx1"/>
                </a:solidFill>
                <a:latin typeface="+mn-lt"/>
                <a:ea typeface="+mn-ea"/>
                <a:cs typeface="+mn-cs"/>
              </a:rPr>
              <a:t>b.c.</a:t>
            </a:r>
            <a:r>
              <a:rPr lang="en-US" sz="1200" b="0" i="0" u="none" strike="noStrike" kern="1200" baseline="0" dirty="0">
                <a:solidFill>
                  <a:schemeClr val="tx1"/>
                </a:solidFill>
                <a:latin typeface="+mn-lt"/>
                <a:ea typeface="+mn-ea"/>
                <a:cs typeface="+mn-cs"/>
              </a:rPr>
              <a:t>–Present,” Working paper,</a:t>
            </a:r>
          </a:p>
          <a:p>
            <a:r>
              <a:rPr lang="en-US" sz="1200" b="0" i="0" u="none" strike="noStrike" kern="1200" baseline="0" dirty="0">
                <a:solidFill>
                  <a:schemeClr val="tx1"/>
                </a:solidFill>
                <a:latin typeface="+mn-lt"/>
                <a:ea typeface="+mn-ea"/>
                <a:cs typeface="+mn-cs"/>
              </a:rPr>
              <a:t>University of California, Berkeley.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67536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GDP per capita is measured in U.S. dollars, corrected for differences across countries in the cost of living.</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11</a:t>
            </a:fld>
            <a:endParaRPr lang="en-US"/>
          </a:p>
        </p:txBody>
      </p:sp>
    </p:spTree>
    <p:extLst>
      <p:ext uri="{BB962C8B-B14F-4D97-AF65-F5344CB8AC3E}">
        <p14:creationId xmlns:p14="http://schemas.microsoft.com/office/powerpoint/2010/main" val="388899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per-worker production function shows</a:t>
            </a:r>
          </a:p>
          <a:p>
            <a:r>
              <a:rPr lang="en-US" sz="1200" b="0" i="0" u="none" strike="noStrike" kern="1200" baseline="0" dirty="0">
                <a:solidFill>
                  <a:schemeClr val="tx1"/>
                </a:solidFill>
                <a:latin typeface="+mn-lt"/>
                <a:ea typeface="+mn-ea"/>
                <a:cs typeface="+mn-cs"/>
              </a:rPr>
              <a:t>the relationship between capital per hour</a:t>
            </a:r>
          </a:p>
          <a:p>
            <a:r>
              <a:rPr lang="en-US" sz="1200" b="0" i="0" u="none" strike="noStrike" kern="1200" baseline="0" dirty="0">
                <a:solidFill>
                  <a:schemeClr val="tx1"/>
                </a:solidFill>
                <a:latin typeface="+mn-lt"/>
                <a:ea typeface="+mn-ea"/>
                <a:cs typeface="+mn-cs"/>
              </a:rPr>
              <a:t>worked and real GDP per hour worked,</a:t>
            </a:r>
          </a:p>
          <a:p>
            <a:r>
              <a:rPr lang="en-US" sz="1200" b="0" i="0" u="none" strike="noStrike" kern="1200" baseline="0" dirty="0">
                <a:solidFill>
                  <a:schemeClr val="tx1"/>
                </a:solidFill>
                <a:latin typeface="+mn-lt"/>
                <a:ea typeface="+mn-ea"/>
                <a:cs typeface="+mn-cs"/>
              </a:rPr>
              <a:t>holding technology constant. Increases in</a:t>
            </a:r>
          </a:p>
          <a:p>
            <a:r>
              <a:rPr lang="en-US" sz="1200" b="0" i="0" u="none" strike="noStrike" kern="1200" baseline="0" dirty="0">
                <a:solidFill>
                  <a:schemeClr val="tx1"/>
                </a:solidFill>
                <a:latin typeface="+mn-lt"/>
                <a:ea typeface="+mn-ea"/>
                <a:cs typeface="+mn-cs"/>
              </a:rPr>
              <a:t>capital per hour worked increase output</a:t>
            </a:r>
          </a:p>
          <a:p>
            <a:r>
              <a:rPr lang="en-US" sz="1200" b="0" i="0" u="none" strike="noStrike" kern="1200" baseline="0" dirty="0">
                <a:solidFill>
                  <a:schemeClr val="tx1"/>
                </a:solidFill>
                <a:latin typeface="+mn-lt"/>
                <a:ea typeface="+mn-ea"/>
                <a:cs typeface="+mn-cs"/>
              </a:rPr>
              <a:t>per hour worked but at a diminishing rate.</a:t>
            </a:r>
          </a:p>
          <a:p>
            <a:r>
              <a:rPr lang="en-US" sz="1200" b="0" i="0" u="none" strike="noStrike" kern="1200" baseline="0" dirty="0">
                <a:solidFill>
                  <a:schemeClr val="tx1"/>
                </a:solidFill>
                <a:latin typeface="+mn-lt"/>
                <a:ea typeface="+mn-ea"/>
                <a:cs typeface="+mn-cs"/>
              </a:rPr>
              <a:t>For example, an increase in capital per hour</a:t>
            </a:r>
          </a:p>
          <a:p>
            <a:r>
              <a:rPr lang="en-US" sz="1200" b="0" i="0" u="none" strike="noStrike" kern="1200" baseline="0" dirty="0">
                <a:solidFill>
                  <a:schemeClr val="tx1"/>
                </a:solidFill>
                <a:latin typeface="+mn-lt"/>
                <a:ea typeface="+mn-ea"/>
                <a:cs typeface="+mn-cs"/>
              </a:rPr>
              <a:t>worked from $75 to $100 increases real GDP</a:t>
            </a:r>
          </a:p>
          <a:p>
            <a:r>
              <a:rPr lang="en-US" sz="1200" b="0" i="0" u="none" strike="noStrike" kern="1200" baseline="0" dirty="0">
                <a:solidFill>
                  <a:schemeClr val="tx1"/>
                </a:solidFill>
                <a:latin typeface="+mn-lt"/>
                <a:ea typeface="+mn-ea"/>
                <a:cs typeface="+mn-cs"/>
              </a:rPr>
              <a:t>per hour worked from $48 to $53. An increase</a:t>
            </a:r>
          </a:p>
          <a:p>
            <a:r>
              <a:rPr lang="en-US" sz="1200" b="0" i="0" u="none" strike="noStrike" kern="1200" baseline="0" dirty="0">
                <a:solidFill>
                  <a:schemeClr val="tx1"/>
                </a:solidFill>
                <a:latin typeface="+mn-lt"/>
                <a:ea typeface="+mn-ea"/>
                <a:cs typeface="+mn-cs"/>
              </a:rPr>
              <a:t>in capital per hour worked from $100</a:t>
            </a:r>
          </a:p>
          <a:p>
            <a:r>
              <a:rPr lang="en-US" sz="1200" b="0" i="0" u="none" strike="noStrike" kern="1200" baseline="0" dirty="0">
                <a:solidFill>
                  <a:schemeClr val="tx1"/>
                </a:solidFill>
                <a:latin typeface="+mn-lt"/>
                <a:ea typeface="+mn-ea"/>
                <a:cs typeface="+mn-cs"/>
              </a:rPr>
              <a:t>to $125 increases real GDP per hour worked</a:t>
            </a:r>
          </a:p>
          <a:p>
            <a:r>
              <a:rPr lang="en-US" sz="1200" b="0" i="0" u="none" strike="noStrike" kern="1200" baseline="0" dirty="0">
                <a:solidFill>
                  <a:schemeClr val="tx1"/>
                </a:solidFill>
                <a:latin typeface="+mn-lt"/>
                <a:ea typeface="+mn-ea"/>
                <a:cs typeface="+mn-cs"/>
              </a:rPr>
              <a:t>by a smaller amount from $53 to $57. Each</a:t>
            </a:r>
          </a:p>
          <a:p>
            <a:r>
              <a:rPr lang="en-US" sz="1200" b="0" i="0" u="none" strike="noStrike" kern="1200" baseline="0" dirty="0">
                <a:solidFill>
                  <a:schemeClr val="tx1"/>
                </a:solidFill>
                <a:latin typeface="+mn-lt"/>
                <a:ea typeface="+mn-ea"/>
                <a:cs typeface="+mn-cs"/>
              </a:rPr>
              <a:t>additional $25 increase in capital per hour</a:t>
            </a:r>
          </a:p>
          <a:p>
            <a:r>
              <a:rPr lang="en-US" sz="1200" b="0" i="0" u="none" strike="noStrike" kern="1200" baseline="0" dirty="0">
                <a:solidFill>
                  <a:schemeClr val="tx1"/>
                </a:solidFill>
                <a:latin typeface="+mn-lt"/>
                <a:ea typeface="+mn-ea"/>
                <a:cs typeface="+mn-cs"/>
              </a:rPr>
              <a:t>worked results in a progressively smaller increase</a:t>
            </a:r>
          </a:p>
          <a:p>
            <a:r>
              <a:rPr lang="en-US" sz="1200" b="0" i="0" u="none" strike="noStrike" kern="1200" baseline="0" dirty="0">
                <a:solidFill>
                  <a:schemeClr val="tx1"/>
                </a:solidFill>
                <a:latin typeface="+mn-lt"/>
                <a:ea typeface="+mn-ea"/>
                <a:cs typeface="+mn-cs"/>
              </a:rPr>
              <a:t>in output per hour worked.</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16</a:t>
            </a:fld>
            <a:endParaRPr lang="en-US"/>
          </a:p>
        </p:txBody>
      </p:sp>
    </p:spTree>
    <p:extLst>
      <p:ext uri="{BB962C8B-B14F-4D97-AF65-F5344CB8AC3E}">
        <p14:creationId xmlns:p14="http://schemas.microsoft.com/office/powerpoint/2010/main" val="286803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Technological change shifts up the production</a:t>
            </a:r>
          </a:p>
          <a:p>
            <a:r>
              <a:rPr lang="en-US" sz="1200" b="0" i="0" u="none" strike="noStrike" kern="1200" baseline="0" dirty="0">
                <a:solidFill>
                  <a:schemeClr val="tx1"/>
                </a:solidFill>
                <a:latin typeface="+mn-lt"/>
                <a:ea typeface="+mn-ea"/>
                <a:cs typeface="+mn-cs"/>
              </a:rPr>
              <a:t>function and allows more output</a:t>
            </a:r>
          </a:p>
          <a:p>
            <a:r>
              <a:rPr lang="en-US" sz="1200" b="0" i="0" u="none" strike="noStrike" kern="1200" baseline="0" dirty="0">
                <a:solidFill>
                  <a:schemeClr val="tx1"/>
                </a:solidFill>
                <a:latin typeface="+mn-lt"/>
                <a:ea typeface="+mn-ea"/>
                <a:cs typeface="+mn-cs"/>
              </a:rPr>
              <a:t>per hour worked with the same amount of</a:t>
            </a:r>
          </a:p>
          <a:p>
            <a:r>
              <a:rPr lang="en-US" sz="1200" b="0" i="0" u="none" strike="noStrike" kern="1200" baseline="0" dirty="0">
                <a:solidFill>
                  <a:schemeClr val="tx1"/>
                </a:solidFill>
                <a:latin typeface="+mn-lt"/>
                <a:ea typeface="+mn-ea"/>
                <a:cs typeface="+mn-cs"/>
              </a:rPr>
              <a:t>capital per hour worked. For example, along</a:t>
            </a:r>
          </a:p>
          <a:p>
            <a:r>
              <a:rPr lang="en-US" sz="1200" b="0" i="0" u="none" strike="noStrike" kern="1200" baseline="0" dirty="0">
                <a:solidFill>
                  <a:schemeClr val="tx1"/>
                </a:solidFill>
                <a:latin typeface="+mn-lt"/>
                <a:ea typeface="+mn-ea"/>
                <a:cs typeface="+mn-cs"/>
              </a:rPr>
              <a:t>Production function1 with $150 in capital</a:t>
            </a:r>
          </a:p>
          <a:p>
            <a:r>
              <a:rPr lang="en-US" sz="1200" b="0" i="0" u="none" strike="noStrike" kern="1200" baseline="0" dirty="0">
                <a:solidFill>
                  <a:schemeClr val="tx1"/>
                </a:solidFill>
                <a:latin typeface="+mn-lt"/>
                <a:ea typeface="+mn-ea"/>
                <a:cs typeface="+mn-cs"/>
              </a:rPr>
              <a:t>per hour worked, the economy can produce</a:t>
            </a:r>
          </a:p>
          <a:p>
            <a:r>
              <a:rPr lang="en-US" sz="1200" b="0" i="0" u="none" strike="noStrike" kern="1200" baseline="0" dirty="0">
                <a:solidFill>
                  <a:schemeClr val="tx1"/>
                </a:solidFill>
                <a:latin typeface="+mn-lt"/>
                <a:ea typeface="+mn-ea"/>
                <a:cs typeface="+mn-cs"/>
              </a:rPr>
              <a:t>$60 in real GDP per hour worked. However,</a:t>
            </a:r>
          </a:p>
          <a:p>
            <a:r>
              <a:rPr lang="en-US" sz="1200" b="0" i="0" u="none" strike="noStrike" kern="1200" baseline="0" dirty="0">
                <a:solidFill>
                  <a:schemeClr val="tx1"/>
                </a:solidFill>
                <a:latin typeface="+mn-lt"/>
                <a:ea typeface="+mn-ea"/>
                <a:cs typeface="+mn-cs"/>
              </a:rPr>
              <a:t>an increase in technology that shifts the</a:t>
            </a:r>
          </a:p>
          <a:p>
            <a:r>
              <a:rPr lang="en-US" sz="1200" b="0" i="0" u="none" strike="noStrike" kern="1200" baseline="0" dirty="0">
                <a:solidFill>
                  <a:schemeClr val="tx1"/>
                </a:solidFill>
                <a:latin typeface="+mn-lt"/>
                <a:ea typeface="+mn-ea"/>
                <a:cs typeface="+mn-cs"/>
              </a:rPr>
              <a:t>economy to Production function2 makes</a:t>
            </a:r>
          </a:p>
          <a:p>
            <a:r>
              <a:rPr lang="en-US" sz="1200" b="0" i="0" u="none" strike="noStrike" kern="1200" baseline="0" dirty="0">
                <a:solidFill>
                  <a:schemeClr val="tx1"/>
                </a:solidFill>
                <a:latin typeface="+mn-lt"/>
                <a:ea typeface="+mn-ea"/>
                <a:cs typeface="+mn-cs"/>
              </a:rPr>
              <a:t>it possible to produce $65 in real GDP per</a:t>
            </a:r>
          </a:p>
          <a:p>
            <a:r>
              <a:rPr lang="en-US" sz="1200" b="0" i="0" u="none" strike="noStrike" kern="1200" baseline="0" dirty="0">
                <a:solidFill>
                  <a:schemeClr val="tx1"/>
                </a:solidFill>
                <a:latin typeface="+mn-lt"/>
                <a:ea typeface="+mn-ea"/>
                <a:cs typeface="+mn-cs"/>
              </a:rPr>
              <a:t>hour worked with the same level of capital</a:t>
            </a:r>
          </a:p>
          <a:p>
            <a:r>
              <a:rPr lang="en-US" sz="1200" b="0" i="0" u="none" strike="noStrike" kern="1200" baseline="0" dirty="0">
                <a:solidFill>
                  <a:schemeClr val="tx1"/>
                </a:solidFill>
                <a:latin typeface="+mn-lt"/>
                <a:ea typeface="+mn-ea"/>
                <a:cs typeface="+mn-cs"/>
              </a:rPr>
              <a:t>per hour worked.</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17</a:t>
            </a:fld>
            <a:endParaRPr lang="en-US"/>
          </a:p>
        </p:txBody>
      </p:sp>
    </p:spTree>
    <p:extLst>
      <p:ext uri="{BB962C8B-B14F-4D97-AF65-F5344CB8AC3E}">
        <p14:creationId xmlns:p14="http://schemas.microsoft.com/office/powerpoint/2010/main" val="7367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growth rate in the United States increased</a:t>
            </a:r>
          </a:p>
          <a:p>
            <a:r>
              <a:rPr lang="en-US" sz="1200" b="0" i="0" u="none" strike="noStrike" kern="1200" baseline="0" dirty="0">
                <a:solidFill>
                  <a:schemeClr val="tx1"/>
                </a:solidFill>
                <a:latin typeface="+mn-lt"/>
                <a:ea typeface="+mn-ea"/>
                <a:cs typeface="+mn-cs"/>
              </a:rPr>
              <a:t>from 1800 through the mid-1970s.</a:t>
            </a:r>
          </a:p>
          <a:p>
            <a:r>
              <a:rPr lang="en-US" sz="1200" b="0" i="0" u="none" strike="noStrike" kern="1200" baseline="0" dirty="0">
                <a:solidFill>
                  <a:schemeClr val="tx1"/>
                </a:solidFill>
                <a:latin typeface="+mn-lt"/>
                <a:ea typeface="+mn-ea"/>
                <a:cs typeface="+mn-cs"/>
              </a:rPr>
              <a:t>Then, for more than 20 years, growth slowed</a:t>
            </a:r>
          </a:p>
          <a:p>
            <a:r>
              <a:rPr lang="en-US" sz="1200" b="0" i="0" u="none" strike="noStrike" kern="1200" baseline="0" dirty="0">
                <a:solidFill>
                  <a:schemeClr val="tx1"/>
                </a:solidFill>
                <a:latin typeface="+mn-lt"/>
                <a:ea typeface="+mn-ea"/>
                <a:cs typeface="+mn-cs"/>
              </a:rPr>
              <a:t>before increasing again in the mid-1990s.</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values for 1800–1900 are real GDP</a:t>
            </a:r>
          </a:p>
          <a:p>
            <a:r>
              <a:rPr lang="en-US" sz="1200" b="0" i="0" u="none" strike="noStrike" kern="1200" baseline="0" dirty="0">
                <a:solidFill>
                  <a:schemeClr val="tx1"/>
                </a:solidFill>
                <a:latin typeface="+mn-lt"/>
                <a:ea typeface="+mn-ea"/>
                <a:cs typeface="+mn-cs"/>
              </a:rPr>
              <a:t>per worker. The values for 1900–2012 are real</a:t>
            </a:r>
          </a:p>
          <a:p>
            <a:r>
              <a:rPr lang="en-US" sz="1200" b="0" i="0" u="none" strike="noStrike" kern="1200" baseline="0" dirty="0">
                <a:solidFill>
                  <a:schemeClr val="tx1"/>
                </a:solidFill>
                <a:latin typeface="+mn-lt"/>
                <a:ea typeface="+mn-ea"/>
                <a:cs typeface="+mn-cs"/>
              </a:rPr>
              <a:t>GDP per hour worked; for the period 1900–1969</a:t>
            </a:r>
          </a:p>
          <a:p>
            <a:r>
              <a:rPr lang="en-US" sz="1200" b="0" i="0" u="none" strike="noStrike" kern="1200" baseline="0" dirty="0">
                <a:solidFill>
                  <a:schemeClr val="tx1"/>
                </a:solidFill>
                <a:latin typeface="+mn-lt"/>
                <a:ea typeface="+mn-ea"/>
                <a:cs typeface="+mn-cs"/>
              </a:rPr>
              <a:t>they are the authors’ calculations, based on the</a:t>
            </a:r>
          </a:p>
          <a:p>
            <a:r>
              <a:rPr lang="en-US" sz="1200" b="0" i="0" u="none" strike="noStrike" kern="1200" baseline="0" dirty="0">
                <a:solidFill>
                  <a:schemeClr val="tx1"/>
                </a:solidFill>
                <a:latin typeface="+mn-lt"/>
                <a:ea typeface="+mn-ea"/>
                <a:cs typeface="+mn-cs"/>
              </a:rPr>
              <a:t>methods used in Neville Francis and Valerie</a:t>
            </a:r>
          </a:p>
          <a:p>
            <a:r>
              <a:rPr lang="en-US" sz="1200" b="0" i="0" u="none" strike="noStrike" kern="1200" baseline="0" dirty="0">
                <a:solidFill>
                  <a:schemeClr val="tx1"/>
                </a:solidFill>
                <a:latin typeface="+mn-lt"/>
                <a:ea typeface="+mn-ea"/>
                <a:cs typeface="+mn-cs"/>
              </a:rPr>
              <a:t>A. Ramey, “The Source of Historical Economic</a:t>
            </a:r>
          </a:p>
          <a:p>
            <a:r>
              <a:rPr lang="en-US" sz="1200" b="0" i="0" u="none" strike="noStrike" kern="1200" baseline="0" dirty="0">
                <a:solidFill>
                  <a:schemeClr val="tx1"/>
                </a:solidFill>
                <a:latin typeface="+mn-lt"/>
                <a:ea typeface="+mn-ea"/>
                <a:cs typeface="+mn-cs"/>
              </a:rPr>
              <a:t>Fluctuations: An Analysis Using Long-Run</a:t>
            </a:r>
          </a:p>
          <a:p>
            <a:r>
              <a:rPr lang="en-US" sz="1200" b="0" i="0" u="none" strike="noStrike" kern="1200" baseline="0" dirty="0">
                <a:solidFill>
                  <a:schemeClr val="tx1"/>
                </a:solidFill>
                <a:latin typeface="+mn-lt"/>
                <a:ea typeface="+mn-ea"/>
                <a:cs typeface="+mn-cs"/>
              </a:rPr>
              <a:t>Restrictions,” in Jeffrey Frankel, Richard </a:t>
            </a:r>
            <a:r>
              <a:rPr lang="en-US" sz="1200" b="0" i="0" u="none" strike="noStrike" kern="1200" baseline="0" dirty="0" err="1">
                <a:solidFill>
                  <a:schemeClr val="tx1"/>
                </a:solidFill>
                <a:latin typeface="+mn-lt"/>
                <a:ea typeface="+mn-ea"/>
                <a:cs typeface="+mn-cs"/>
              </a:rPr>
              <a:t>Clarida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and Francesco </a:t>
            </a:r>
            <a:r>
              <a:rPr lang="en-US" sz="1200" b="0" i="0" u="none" strike="noStrike" kern="1200" baseline="0" dirty="0" err="1">
                <a:solidFill>
                  <a:schemeClr val="tx1"/>
                </a:solidFill>
                <a:latin typeface="+mn-lt"/>
                <a:ea typeface="+mn-ea"/>
                <a:cs typeface="+mn-cs"/>
              </a:rPr>
              <a:t>Giavazzi</a:t>
            </a:r>
            <a:r>
              <a:rPr lang="en-US" sz="1200" b="0" i="0" u="none" strike="noStrike" kern="1200" baseline="0" dirty="0">
                <a:solidFill>
                  <a:schemeClr val="tx1"/>
                </a:solidFill>
                <a:latin typeface="+mn-lt"/>
                <a:ea typeface="+mn-ea"/>
                <a:cs typeface="+mn-cs"/>
              </a:rPr>
              <a:t>, eds., </a:t>
            </a:r>
            <a:r>
              <a:rPr lang="en-US" sz="1200" b="0" i="1" u="none" strike="noStrike" kern="1200" baseline="0" dirty="0">
                <a:solidFill>
                  <a:schemeClr val="tx1"/>
                </a:solidFill>
                <a:latin typeface="+mn-lt"/>
                <a:ea typeface="+mn-ea"/>
                <a:cs typeface="+mn-cs"/>
              </a:rPr>
              <a:t>International</a:t>
            </a:r>
          </a:p>
          <a:p>
            <a:r>
              <a:rPr lang="en-US" sz="1200" b="0" i="1" u="none" strike="noStrike" kern="1200" baseline="0" dirty="0">
                <a:solidFill>
                  <a:schemeClr val="tx1"/>
                </a:solidFill>
                <a:latin typeface="+mn-lt"/>
                <a:ea typeface="+mn-ea"/>
                <a:cs typeface="+mn-cs"/>
              </a:rPr>
              <a:t>Seminar in Macroeconomics</a:t>
            </a:r>
            <a:r>
              <a:rPr lang="en-US" sz="1200" b="0" i="0" u="none" strike="noStrike" kern="1200" baseline="0" dirty="0">
                <a:solidFill>
                  <a:schemeClr val="tx1"/>
                </a:solidFill>
                <a:latin typeface="+mn-lt"/>
                <a:ea typeface="+mn-ea"/>
                <a:cs typeface="+mn-cs"/>
              </a:rPr>
              <a:t>, Chicago:</a:t>
            </a:r>
          </a:p>
          <a:p>
            <a:r>
              <a:rPr lang="en-US" sz="1200" b="0" i="0" u="none" strike="noStrike" kern="1200" baseline="0" dirty="0">
                <a:solidFill>
                  <a:schemeClr val="tx1"/>
                </a:solidFill>
                <a:latin typeface="+mn-lt"/>
                <a:ea typeface="+mn-ea"/>
                <a:cs typeface="+mn-cs"/>
              </a:rPr>
              <a:t>University of Chicago Press, 2005; the authors</a:t>
            </a:r>
          </a:p>
          <a:p>
            <a:r>
              <a:rPr lang="en-US" sz="1200" b="0" i="0" u="none" strike="noStrike" kern="1200" baseline="0" dirty="0">
                <a:solidFill>
                  <a:schemeClr val="tx1"/>
                </a:solidFill>
                <a:latin typeface="+mn-lt"/>
                <a:ea typeface="+mn-ea"/>
                <a:cs typeface="+mn-cs"/>
              </a:rPr>
              <a:t>thank Neville Francis for kindly providing data</a:t>
            </a:r>
          </a:p>
          <a:p>
            <a:r>
              <a:rPr lang="en-US" sz="1200" b="0" i="0" u="none" strike="noStrike" kern="1200" baseline="0" dirty="0">
                <a:solidFill>
                  <a:schemeClr val="tx1"/>
                </a:solidFill>
                <a:latin typeface="+mn-lt"/>
                <a:ea typeface="+mn-ea"/>
                <a:cs typeface="+mn-cs"/>
              </a:rPr>
              <a:t>through 2004; for 1969–2012, the data are from</a:t>
            </a:r>
          </a:p>
          <a:p>
            <a:r>
              <a:rPr lang="en-US" sz="1200" b="0" i="0" u="none" strike="noStrike" kern="1200" baseline="0" dirty="0">
                <a:solidFill>
                  <a:schemeClr val="tx1"/>
                </a:solidFill>
                <a:latin typeface="+mn-lt"/>
                <a:ea typeface="+mn-ea"/>
                <a:cs typeface="+mn-cs"/>
              </a:rPr>
              <a:t>the 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33317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the economic growth model,</a:t>
            </a:r>
          </a:p>
          <a:p>
            <a:r>
              <a:rPr lang="en-US" sz="1200" b="0" i="0" u="none" strike="noStrike" kern="1200" baseline="0" dirty="0">
                <a:solidFill>
                  <a:schemeClr val="tx1"/>
                </a:solidFill>
                <a:latin typeface="+mn-lt"/>
                <a:ea typeface="+mn-ea"/>
                <a:cs typeface="+mn-cs"/>
              </a:rPr>
              <a:t>countries that start with lower levels of real</a:t>
            </a:r>
          </a:p>
          <a:p>
            <a:r>
              <a:rPr lang="en-US" sz="1200" b="0" i="0" u="none" strike="noStrike" kern="1200" baseline="0" dirty="0">
                <a:solidFill>
                  <a:schemeClr val="tx1"/>
                </a:solidFill>
                <a:latin typeface="+mn-lt"/>
                <a:ea typeface="+mn-ea"/>
                <a:cs typeface="+mn-cs"/>
              </a:rPr>
              <a:t>GDP per capita should grow faster (points</a:t>
            </a:r>
          </a:p>
          <a:p>
            <a:r>
              <a:rPr lang="en-US" sz="1200" b="0" i="0" u="none" strike="noStrike" kern="1200" baseline="0" dirty="0">
                <a:solidFill>
                  <a:schemeClr val="tx1"/>
                </a:solidFill>
                <a:latin typeface="+mn-lt"/>
                <a:ea typeface="+mn-ea"/>
                <a:cs typeface="+mn-cs"/>
              </a:rPr>
              <a:t>near the upper-left section of the line) than</a:t>
            </a:r>
          </a:p>
          <a:p>
            <a:r>
              <a:rPr lang="en-US" sz="1200" b="0" i="0" u="none" strike="noStrike" kern="1200" baseline="0" dirty="0">
                <a:solidFill>
                  <a:schemeClr val="tx1"/>
                </a:solidFill>
                <a:latin typeface="+mn-lt"/>
                <a:ea typeface="+mn-ea"/>
                <a:cs typeface="+mn-cs"/>
              </a:rPr>
              <a:t>countries that start with higher levels of real</a:t>
            </a:r>
          </a:p>
          <a:p>
            <a:r>
              <a:rPr lang="en-US" sz="1200" b="0" i="0" u="none" strike="noStrike" kern="1200" baseline="0" dirty="0">
                <a:solidFill>
                  <a:schemeClr val="tx1"/>
                </a:solidFill>
                <a:latin typeface="+mn-lt"/>
                <a:ea typeface="+mn-ea"/>
                <a:cs typeface="+mn-cs"/>
              </a:rPr>
              <a:t>GDP per capita (points near the lower-right</a:t>
            </a:r>
          </a:p>
          <a:p>
            <a:r>
              <a:rPr lang="en-US" sz="1200" b="0" i="0" u="none" strike="noStrike" kern="1200" baseline="0" dirty="0">
                <a:solidFill>
                  <a:schemeClr val="tx1"/>
                </a:solidFill>
                <a:latin typeface="+mn-lt"/>
                <a:ea typeface="+mn-ea"/>
                <a:cs typeface="+mn-cs"/>
              </a:rPr>
              <a:t>section of the line).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290857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look only at countries that currently have high incomes, we see that</a:t>
            </a:r>
          </a:p>
          <a:p>
            <a:r>
              <a:rPr lang="en-US" sz="1200" b="0" i="0" u="none" strike="noStrike" kern="1200" baseline="0" dirty="0">
                <a:solidFill>
                  <a:schemeClr val="tx1"/>
                </a:solidFill>
                <a:latin typeface="+mn-lt"/>
                <a:ea typeface="+mn-ea"/>
                <a:cs typeface="+mn-cs"/>
              </a:rPr>
              <a:t>countries such as Taiwan, Korea, and Singapore that had the lowest incomes</a:t>
            </a:r>
          </a:p>
          <a:p>
            <a:r>
              <a:rPr lang="en-US" sz="1200" b="0" i="0" u="none" strike="noStrike" kern="1200" baseline="0" dirty="0">
                <a:solidFill>
                  <a:schemeClr val="tx1"/>
                </a:solidFill>
                <a:latin typeface="+mn-lt"/>
                <a:ea typeface="+mn-ea"/>
                <a:cs typeface="+mn-cs"/>
              </a:rPr>
              <a:t>in 1960 grew the fastest between 1960 and 2010. Countries such as Switzerland</a:t>
            </a:r>
          </a:p>
          <a:p>
            <a:r>
              <a:rPr lang="en-US" sz="1200" b="0" i="0" u="none" strike="noStrike" kern="1200" baseline="0" dirty="0">
                <a:solidFill>
                  <a:schemeClr val="tx1"/>
                </a:solidFill>
                <a:latin typeface="+mn-lt"/>
                <a:ea typeface="+mn-ea"/>
                <a:cs typeface="+mn-cs"/>
              </a:rPr>
              <a:t>and the United States that had the highest incomes in 1960 grew the</a:t>
            </a:r>
          </a:p>
          <a:p>
            <a:r>
              <a:rPr lang="en-US" sz="1200" b="0" i="0" u="none" strike="noStrike" kern="1200" baseline="0" dirty="0">
                <a:solidFill>
                  <a:schemeClr val="tx1"/>
                </a:solidFill>
                <a:latin typeface="+mn-lt"/>
                <a:ea typeface="+mn-ea"/>
                <a:cs typeface="+mn-cs"/>
              </a:rPr>
              <a:t>slowest.</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Data are real GDP per capita in 2005 dollars. Each point in the figure represents</a:t>
            </a:r>
          </a:p>
          <a:p>
            <a:r>
              <a:rPr lang="en-US" sz="1200" b="0" i="0" u="none" strike="noStrike" kern="1200" baseline="0" dirty="0">
                <a:solidFill>
                  <a:schemeClr val="tx1"/>
                </a:solidFill>
                <a:latin typeface="+mn-lt"/>
                <a:ea typeface="+mn-ea"/>
                <a:cs typeface="+mn-cs"/>
              </a:rPr>
              <a:t>one high-income country.</a:t>
            </a:r>
          </a:p>
          <a:p>
            <a:r>
              <a:rPr lang="en-US" sz="1200" b="0" i="0" u="none" strike="noStrike" kern="1200" baseline="0" dirty="0">
                <a:solidFill>
                  <a:schemeClr val="tx1"/>
                </a:solidFill>
                <a:latin typeface="+mn-lt"/>
                <a:ea typeface="+mn-ea"/>
                <a:cs typeface="+mn-cs"/>
              </a:rPr>
              <a:t>Authors’ calculations from data in Alan </a:t>
            </a:r>
            <a:r>
              <a:rPr lang="en-US" sz="1200" b="0" i="0" u="none" strike="noStrike" kern="1200" baseline="0" dirty="0" err="1">
                <a:solidFill>
                  <a:schemeClr val="tx1"/>
                </a:solidFill>
                <a:latin typeface="+mn-lt"/>
                <a:ea typeface="+mn-ea"/>
                <a:cs typeface="+mn-cs"/>
              </a:rPr>
              <a:t>Heston</a:t>
            </a:r>
            <a:r>
              <a:rPr lang="en-US" sz="1200" b="0" i="0" u="none" strike="noStrike" kern="1200" baseline="0" dirty="0">
                <a:solidFill>
                  <a:schemeClr val="tx1"/>
                </a:solidFill>
                <a:latin typeface="+mn-lt"/>
                <a:ea typeface="+mn-ea"/>
                <a:cs typeface="+mn-cs"/>
              </a:rPr>
              <a:t>, Robert Summers, and Bettina </a:t>
            </a:r>
            <a:r>
              <a:rPr lang="en-US" sz="1200" b="0" i="0" u="none" strike="noStrike" kern="1200" baseline="0" dirty="0" err="1">
                <a:solidFill>
                  <a:schemeClr val="tx1"/>
                </a:solidFill>
                <a:latin typeface="+mn-lt"/>
                <a:ea typeface="+mn-ea"/>
                <a:cs typeface="+mn-cs"/>
              </a:rPr>
              <a:t>Aten</a:t>
            </a:r>
            <a:r>
              <a:rPr lang="en-US" sz="1200" b="0" i="0" u="none" strike="noStrike" kern="1200" baseline="0" dirty="0">
                <a:solidFill>
                  <a:schemeClr val="tx1"/>
                </a:solidFill>
                <a:latin typeface="+mn-lt"/>
                <a:ea typeface="+mn-ea"/>
                <a:cs typeface="+mn-cs"/>
              </a:rPr>
              <a:t>,</a:t>
            </a:r>
          </a:p>
          <a:p>
            <a:r>
              <a:rPr lang="en-US" sz="1200" b="0" i="1" u="none" strike="noStrike" kern="1200" baseline="0" dirty="0">
                <a:solidFill>
                  <a:schemeClr val="tx1"/>
                </a:solidFill>
                <a:latin typeface="+mn-lt"/>
                <a:ea typeface="+mn-ea"/>
                <a:cs typeface="+mn-cs"/>
              </a:rPr>
              <a:t>Penn World Table Version 7.1</a:t>
            </a:r>
            <a:r>
              <a:rPr lang="en-US" sz="1200" b="0" i="0" u="none" strike="noStrike" kern="1200" baseline="0" dirty="0">
                <a:solidFill>
                  <a:schemeClr val="tx1"/>
                </a:solidFill>
                <a:latin typeface="+mn-lt"/>
                <a:ea typeface="+mn-ea"/>
                <a:cs typeface="+mn-cs"/>
              </a:rPr>
              <a:t>, Center for International Comparisons of Production,</a:t>
            </a:r>
          </a:p>
          <a:p>
            <a:r>
              <a:rPr lang="en-US" sz="1200" b="0" i="0" u="none" strike="noStrike" kern="1200" baseline="0" dirty="0">
                <a:solidFill>
                  <a:schemeClr val="tx1"/>
                </a:solidFill>
                <a:latin typeface="+mn-lt"/>
                <a:ea typeface="+mn-ea"/>
                <a:cs typeface="+mn-cs"/>
              </a:rPr>
              <a:t>Income and Prices at the University of Pennsylvania, November 2012.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131615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we look at all countries for which statistics are available, we do not see the catchup</a:t>
            </a:r>
          </a:p>
          <a:p>
            <a:r>
              <a:rPr lang="en-US" sz="1200" b="0" i="0" u="none" strike="noStrike" kern="1200" baseline="0" dirty="0">
                <a:solidFill>
                  <a:schemeClr val="tx1"/>
                </a:solidFill>
                <a:latin typeface="+mn-lt"/>
                <a:ea typeface="+mn-ea"/>
                <a:cs typeface="+mn-cs"/>
              </a:rPr>
              <a:t>predicted by the economic growth model. Some countries that had low levels</a:t>
            </a:r>
          </a:p>
          <a:p>
            <a:r>
              <a:rPr lang="en-US" sz="1200" b="0" i="0" u="none" strike="noStrike" kern="1200" baseline="0" dirty="0">
                <a:solidFill>
                  <a:schemeClr val="tx1"/>
                </a:solidFill>
                <a:latin typeface="+mn-lt"/>
                <a:ea typeface="+mn-ea"/>
                <a:cs typeface="+mn-cs"/>
              </a:rPr>
              <a:t>of real GDP per capita in 1960, such as Niger and the Democratic Republic of</a:t>
            </a:r>
          </a:p>
          <a:p>
            <a:r>
              <a:rPr lang="en-US" sz="1200" b="0" i="0" u="none" strike="noStrike" kern="1200" baseline="0" dirty="0">
                <a:solidFill>
                  <a:schemeClr val="tx1"/>
                </a:solidFill>
                <a:latin typeface="+mn-lt"/>
                <a:ea typeface="+mn-ea"/>
                <a:cs typeface="+mn-cs"/>
              </a:rPr>
              <a:t>the Congo, actually experienced </a:t>
            </a:r>
            <a:r>
              <a:rPr lang="en-US" sz="1200" b="0" i="1" u="none" strike="noStrike" kern="1200" baseline="0" dirty="0">
                <a:solidFill>
                  <a:schemeClr val="tx1"/>
                </a:solidFill>
                <a:latin typeface="+mn-lt"/>
                <a:ea typeface="+mn-ea"/>
                <a:cs typeface="+mn-cs"/>
              </a:rPr>
              <a:t>negative </a:t>
            </a:r>
            <a:r>
              <a:rPr lang="en-US" sz="1200" b="0" i="0" u="none" strike="noStrike" kern="1200" baseline="0" dirty="0">
                <a:solidFill>
                  <a:schemeClr val="tx1"/>
                </a:solidFill>
                <a:latin typeface="+mn-lt"/>
                <a:ea typeface="+mn-ea"/>
                <a:cs typeface="+mn-cs"/>
              </a:rPr>
              <a:t>economic growth. Other countries that</a:t>
            </a:r>
          </a:p>
          <a:p>
            <a:r>
              <a:rPr lang="en-US" sz="1200" b="0" i="0" u="none" strike="noStrike" kern="1200" baseline="0" dirty="0">
                <a:solidFill>
                  <a:schemeClr val="tx1"/>
                </a:solidFill>
                <a:latin typeface="+mn-lt"/>
                <a:ea typeface="+mn-ea"/>
                <a:cs typeface="+mn-cs"/>
              </a:rPr>
              <a:t>started with low levels of real GDP per capita, such as Malaysia and China, grew</a:t>
            </a:r>
          </a:p>
          <a:p>
            <a:r>
              <a:rPr lang="en-US" sz="1200" b="0" i="0" u="none" strike="noStrike" kern="1200" baseline="0" dirty="0">
                <a:solidFill>
                  <a:schemeClr val="tx1"/>
                </a:solidFill>
                <a:latin typeface="+mn-lt"/>
                <a:ea typeface="+mn-ea"/>
                <a:cs typeface="+mn-cs"/>
              </a:rPr>
              <a:t>rapidly. Some middle-income countries in 1960, such as Venezuela, hardly grew</a:t>
            </a:r>
          </a:p>
          <a:p>
            <a:r>
              <a:rPr lang="en-US" sz="1200" b="0" i="0" u="none" strike="noStrike" kern="1200" baseline="0" dirty="0">
                <a:solidFill>
                  <a:schemeClr val="tx1"/>
                </a:solidFill>
                <a:latin typeface="+mn-lt"/>
                <a:ea typeface="+mn-ea"/>
                <a:cs typeface="+mn-cs"/>
              </a:rPr>
              <a:t>between 1960 and 2010, while others, such as Ireland, experienced significant</a:t>
            </a:r>
          </a:p>
          <a:p>
            <a:r>
              <a:rPr lang="en-US" sz="1200" b="0" i="0" u="none" strike="noStrike" kern="1200" baseline="0" dirty="0">
                <a:solidFill>
                  <a:schemeClr val="tx1"/>
                </a:solidFill>
                <a:latin typeface="+mn-lt"/>
                <a:ea typeface="+mn-ea"/>
                <a:cs typeface="+mn-cs"/>
              </a:rPr>
              <a:t>growth.</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Data are real GDP per capita. Each point in the figure represents one country.</a:t>
            </a:r>
          </a:p>
          <a:p>
            <a:r>
              <a:rPr lang="en-US" sz="1200" b="0" i="0" u="none" strike="noStrike" kern="1200" baseline="0" dirty="0">
                <a:solidFill>
                  <a:schemeClr val="tx1"/>
                </a:solidFill>
                <a:latin typeface="+mn-lt"/>
                <a:ea typeface="+mn-ea"/>
                <a:cs typeface="+mn-cs"/>
              </a:rPr>
              <a:t>Authors’ calculations from data in Alan </a:t>
            </a:r>
            <a:r>
              <a:rPr lang="en-US" sz="1200" b="0" i="0" u="none" strike="noStrike" kern="1200" baseline="0" dirty="0" err="1">
                <a:solidFill>
                  <a:schemeClr val="tx1"/>
                </a:solidFill>
                <a:latin typeface="+mn-lt"/>
                <a:ea typeface="+mn-ea"/>
                <a:cs typeface="+mn-cs"/>
              </a:rPr>
              <a:t>Heston</a:t>
            </a:r>
            <a:r>
              <a:rPr lang="en-US" sz="1200" b="0" i="0" u="none" strike="noStrike" kern="1200" baseline="0" dirty="0">
                <a:solidFill>
                  <a:schemeClr val="tx1"/>
                </a:solidFill>
                <a:latin typeface="+mn-lt"/>
                <a:ea typeface="+mn-ea"/>
                <a:cs typeface="+mn-cs"/>
              </a:rPr>
              <a:t>, Robert Summers, and Bettina </a:t>
            </a:r>
            <a:r>
              <a:rPr lang="en-US" sz="1200" b="0" i="0" u="none" strike="noStrike" kern="1200" baseline="0" dirty="0" err="1">
                <a:solidFill>
                  <a:schemeClr val="tx1"/>
                </a:solidFill>
                <a:latin typeface="+mn-lt"/>
                <a:ea typeface="+mn-ea"/>
                <a:cs typeface="+mn-cs"/>
              </a:rPr>
              <a:t>Aten</a:t>
            </a:r>
            <a:r>
              <a:rPr lang="en-US" sz="1200" b="0" i="0" u="none" strike="noStrike" kern="1200" baseline="0" dirty="0">
                <a:solidFill>
                  <a:schemeClr val="tx1"/>
                </a:solidFill>
                <a:latin typeface="+mn-lt"/>
                <a:ea typeface="+mn-ea"/>
                <a:cs typeface="+mn-cs"/>
              </a:rPr>
              <a:t>,</a:t>
            </a:r>
          </a:p>
          <a:p>
            <a:r>
              <a:rPr lang="en-US" sz="1200" b="0" i="1" u="none" strike="noStrike" kern="1200" baseline="0" dirty="0">
                <a:solidFill>
                  <a:schemeClr val="tx1"/>
                </a:solidFill>
                <a:latin typeface="+mn-lt"/>
                <a:ea typeface="+mn-ea"/>
                <a:cs typeface="+mn-cs"/>
              </a:rPr>
              <a:t>Penn World Table Version 7.1</a:t>
            </a:r>
            <a:r>
              <a:rPr lang="en-US" sz="1200" b="0" i="0" u="none" strike="noStrike" kern="1200" baseline="0" dirty="0">
                <a:solidFill>
                  <a:schemeClr val="tx1"/>
                </a:solidFill>
                <a:latin typeface="+mn-lt"/>
                <a:ea typeface="+mn-ea"/>
                <a:cs typeface="+mn-cs"/>
              </a:rPr>
              <a:t>, Center for International Comparisons of Production,</a:t>
            </a:r>
          </a:p>
          <a:p>
            <a:r>
              <a:rPr lang="en-US" sz="1200" b="0" i="0" u="none" strike="noStrike" kern="1200" baseline="0" dirty="0">
                <a:solidFill>
                  <a:schemeClr val="tx1"/>
                </a:solidFill>
                <a:latin typeface="+mn-lt"/>
                <a:ea typeface="+mn-ea"/>
                <a:cs typeface="+mn-cs"/>
              </a:rPr>
              <a:t>Income and Prices at the University of Pennsylvania, November 2012.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32</a:t>
            </a:fld>
            <a:endParaRPr lang="en-US"/>
          </a:p>
        </p:txBody>
      </p:sp>
    </p:spTree>
    <p:extLst>
      <p:ext uri="{BB962C8B-B14F-4D97-AF65-F5344CB8AC3E}">
        <p14:creationId xmlns:p14="http://schemas.microsoft.com/office/powerpoint/2010/main" val="420174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blue bars show real GDP per capita in 1990 relative to the United States, and</a:t>
            </a:r>
          </a:p>
          <a:p>
            <a:r>
              <a:rPr lang="en-US" sz="1200" b="0" i="0" u="none" strike="noStrike" kern="1200" baseline="0" dirty="0">
                <a:solidFill>
                  <a:schemeClr val="tx1"/>
                </a:solidFill>
                <a:latin typeface="+mn-lt"/>
                <a:ea typeface="+mn-ea"/>
                <a:cs typeface="+mn-cs"/>
              </a:rPr>
              <a:t>the red bars show real GDP per capita in 2012 relative to the United States. In each</a:t>
            </a:r>
          </a:p>
          <a:p>
            <a:r>
              <a:rPr lang="en-US" sz="1200" b="0" i="0" u="none" strike="noStrike" kern="1200" baseline="0" dirty="0">
                <a:solidFill>
                  <a:schemeClr val="tx1"/>
                </a:solidFill>
                <a:latin typeface="+mn-lt"/>
                <a:ea typeface="+mn-ea"/>
                <a:cs typeface="+mn-cs"/>
              </a:rPr>
              <a:t>case, relative levels of real GDP per capita are lower in 2012 than they were in 1990,</a:t>
            </a:r>
          </a:p>
          <a:p>
            <a:r>
              <a:rPr lang="en-US" sz="1200" b="0" i="0" u="none" strike="noStrike" kern="1200" baseline="0" dirty="0">
                <a:solidFill>
                  <a:schemeClr val="tx1"/>
                </a:solidFill>
                <a:latin typeface="+mn-lt"/>
                <a:ea typeface="+mn-ea"/>
                <a:cs typeface="+mn-cs"/>
              </a:rPr>
              <a:t>which means that these countries have ceased catching up to the United States.</a:t>
            </a:r>
          </a:p>
          <a:p>
            <a:r>
              <a:rPr lang="en-US" sz="1200" b="1" i="0"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Authors’ calculations from data in Alan </a:t>
            </a:r>
            <a:r>
              <a:rPr lang="en-US" sz="1200" b="0" i="0" u="none" strike="noStrike" kern="1200" baseline="0" dirty="0" err="1">
                <a:solidFill>
                  <a:schemeClr val="tx1"/>
                </a:solidFill>
                <a:latin typeface="+mn-lt"/>
                <a:ea typeface="+mn-ea"/>
                <a:cs typeface="+mn-cs"/>
              </a:rPr>
              <a:t>Heston</a:t>
            </a:r>
            <a:r>
              <a:rPr lang="en-US" sz="1200" b="0" i="0" u="none" strike="noStrike" kern="1200" baseline="0" dirty="0">
                <a:solidFill>
                  <a:schemeClr val="tx1"/>
                </a:solidFill>
                <a:latin typeface="+mn-lt"/>
                <a:ea typeface="+mn-ea"/>
                <a:cs typeface="+mn-cs"/>
              </a:rPr>
              <a:t>, Robert Summers, and Bettina</a:t>
            </a:r>
          </a:p>
          <a:p>
            <a:r>
              <a:rPr lang="en-US" sz="1200" b="0" i="0" u="none" strike="noStrike" kern="1200" baseline="0" dirty="0" err="1">
                <a:solidFill>
                  <a:schemeClr val="tx1"/>
                </a:solidFill>
                <a:latin typeface="+mn-lt"/>
                <a:ea typeface="+mn-ea"/>
                <a:cs typeface="+mn-cs"/>
              </a:rPr>
              <a:t>Aten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Penn World Table Version 7.1</a:t>
            </a:r>
            <a:r>
              <a:rPr lang="en-US" sz="1200" b="0" i="0" u="none" strike="noStrike" kern="1200" baseline="0" dirty="0">
                <a:solidFill>
                  <a:schemeClr val="tx1"/>
                </a:solidFill>
                <a:latin typeface="+mn-lt"/>
                <a:ea typeface="+mn-ea"/>
                <a:cs typeface="+mn-cs"/>
              </a:rPr>
              <a:t>, Center for International Comparisons of Production,</a:t>
            </a:r>
          </a:p>
          <a:p>
            <a:r>
              <a:rPr lang="en-US" sz="1200" b="0" i="0" u="none" strike="noStrike" kern="1200" baseline="0" dirty="0">
                <a:solidFill>
                  <a:schemeClr val="tx1"/>
                </a:solidFill>
                <a:latin typeface="+mn-lt"/>
                <a:ea typeface="+mn-ea"/>
                <a:cs typeface="+mn-cs"/>
              </a:rPr>
              <a:t>Income and Prices at the University of Pennsylvania, November 2012; and Organization</a:t>
            </a:r>
          </a:p>
          <a:p>
            <a:r>
              <a:rPr lang="en-US" sz="1200" b="0" i="0" u="none" strike="noStrike" kern="1200" baseline="0" dirty="0">
                <a:solidFill>
                  <a:schemeClr val="tx1"/>
                </a:solidFill>
                <a:latin typeface="+mn-lt"/>
                <a:ea typeface="+mn-ea"/>
                <a:cs typeface="+mn-cs"/>
              </a:rPr>
              <a:t>for Economic Cooperation and Development, OECD </a:t>
            </a:r>
            <a:r>
              <a:rPr lang="en-US" sz="1200" b="0" i="0" u="none" strike="noStrike" kern="1200" baseline="0" dirty="0" err="1">
                <a:solidFill>
                  <a:schemeClr val="tx1"/>
                </a:solidFill>
                <a:latin typeface="+mn-lt"/>
                <a:ea typeface="+mn-ea"/>
                <a:cs typeface="+mn-cs"/>
              </a:rPr>
              <a:t>stat.extracts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33</a:t>
            </a:fld>
            <a:endParaRPr lang="en-US"/>
          </a:p>
        </p:txBody>
      </p:sp>
    </p:spTree>
    <p:extLst>
      <p:ext uri="{BB962C8B-B14F-4D97-AF65-F5344CB8AC3E}">
        <p14:creationId xmlns:p14="http://schemas.microsoft.com/office/powerpoint/2010/main" val="674972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676787519"/>
              </p:ext>
            </p:extLst>
          </p:nvPr>
        </p:nvGraphicFramePr>
        <p:xfrm>
          <a:off x="463550" y="2895600"/>
          <a:ext cx="3269664" cy="2585973"/>
        </p:xfrm>
        <a:graphic>
          <a:graphicData uri="http://schemas.openxmlformats.org/drawingml/2006/table">
            <a:tbl>
              <a:tblPr/>
              <a:tblGrid>
                <a:gridCol w="496553">
                  <a:extLst>
                    <a:ext uri="{9D8B030D-6E8A-4147-A177-3AD203B41FA5}">
                      <a16:colId xmlns:a16="http://schemas.microsoft.com/office/drawing/2014/main" val="20000"/>
                    </a:ext>
                  </a:extLst>
                </a:gridCol>
                <a:gridCol w="2773111">
                  <a:extLst>
                    <a:ext uri="{9D8B030D-6E8A-4147-A177-3AD203B41FA5}">
                      <a16:colId xmlns:a16="http://schemas.microsoft.com/office/drawing/2014/main" val="20001"/>
                    </a:ext>
                  </a:extLst>
                </a:gridCol>
              </a:tblGrid>
              <a:tr h="13307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11.1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Economic Growth over Time and around the World</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307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11.2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What Determines How Fast Economies Grow?</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307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11.3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Economic Growth in the United States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307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11.4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Why Isn’t the Whole World Rich?</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11.5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Growth Policies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11</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Long-Run Economic Growth: </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6868" y="1905000"/>
            <a:ext cx="3429603" cy="45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gif"/><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9.xml"/><Relationship Id="rId16"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in incomes across countries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Economists often refer to the </a:t>
            </a:r>
            <a:r>
              <a:rPr lang="en-US" i="1" dirty="0"/>
              <a:t>high-income countries </a:t>
            </a:r>
            <a:r>
              <a:rPr lang="en-US" dirty="0"/>
              <a:t>(or </a:t>
            </a:r>
            <a:r>
              <a:rPr lang="en-US" i="1" dirty="0"/>
              <a:t>industrial countries</a:t>
            </a:r>
            <a:r>
              <a:rPr lang="en-US" dirty="0"/>
              <a:t>) of Western Europe, Australia, Canada, Japan, New Zealand, and the United States, in comparison to the poorer </a:t>
            </a:r>
            <a:r>
              <a:rPr lang="en-US" i="1" dirty="0"/>
              <a:t>developing countries</a:t>
            </a:r>
            <a:r>
              <a:rPr lang="en-US" dirty="0"/>
              <a:t> of the rest of the world.</a:t>
            </a:r>
          </a:p>
          <a:p>
            <a:pPr>
              <a:spcBef>
                <a:spcPts val="0"/>
              </a:spcBef>
              <a:spcAft>
                <a:spcPts val="1200"/>
              </a:spcAft>
            </a:pPr>
            <a:endParaRPr lang="en-US" dirty="0"/>
          </a:p>
          <a:p>
            <a:pPr>
              <a:spcBef>
                <a:spcPts val="0"/>
              </a:spcBef>
              <a:spcAft>
                <a:spcPts val="1200"/>
              </a:spcAft>
            </a:pPr>
            <a:r>
              <a:rPr lang="en-US" dirty="0"/>
              <a:t>The 1980s and 1990s have seen some countries progress out of the </a:t>
            </a:r>
            <a:r>
              <a:rPr lang="en-US" i="1" dirty="0"/>
              <a:t>developing</a:t>
            </a:r>
            <a:r>
              <a:rPr lang="en-US" dirty="0"/>
              <a:t> category, like Singapore, South Korea, and Taiwan; these are often referred to as </a:t>
            </a:r>
            <a:r>
              <a:rPr lang="en-US" i="1" dirty="0"/>
              <a:t>newly industrializing countries</a:t>
            </a:r>
            <a:r>
              <a:rPr lang="en-US" dirty="0"/>
              <a:t>.</a:t>
            </a:r>
          </a:p>
          <a:p>
            <a:pPr>
              <a:spcBef>
                <a:spcPts val="0"/>
              </a:spcBef>
              <a:spcAft>
                <a:spcPts val="1200"/>
              </a:spcAft>
            </a:pPr>
            <a:endParaRPr lang="en-US" dirty="0"/>
          </a:p>
          <a:p>
            <a:pPr>
              <a:spcBef>
                <a:spcPts val="0"/>
              </a:spcBef>
              <a:spcAft>
                <a:spcPts val="1200"/>
              </a:spcAft>
            </a:pPr>
            <a:r>
              <a:rPr lang="en-US" dirty="0"/>
              <a:t>Real GDP per capita is markedly different across the world, even after correcting for cost of living differences. In 2012 it ranged from a high of $103,900 in Qatar to a low of $400 in the Democratic Republic of the Congo.</a:t>
            </a:r>
          </a:p>
        </p:txBody>
      </p:sp>
    </p:spTree>
    <p:extLst>
      <p:ext uri="{BB962C8B-B14F-4D97-AF65-F5344CB8AC3E}">
        <p14:creationId xmlns:p14="http://schemas.microsoft.com/office/powerpoint/2010/main" val="15228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GDP per capita in 2012</a:t>
            </a:r>
          </a:p>
        </p:txBody>
      </p:sp>
      <p:sp>
        <p:nvSpPr>
          <p:cNvPr id="2" name="Text Placeholder 1"/>
          <p:cNvSpPr>
            <a:spLocks noGrp="1"/>
          </p:cNvSpPr>
          <p:nvPr>
            <p:ph type="body" sz="quarter" idx="11"/>
          </p:nvPr>
        </p:nvSpPr>
        <p:spPr>
          <a:xfrm>
            <a:off x="152400" y="5562600"/>
            <a:ext cx="5867400" cy="1066800"/>
          </a:xfrm>
        </p:spPr>
        <p:txBody>
          <a:bodyPr/>
          <a:lstStyle/>
          <a:p>
            <a:r>
              <a:rPr lang="en-US" dirty="0"/>
              <a:t>The figure shows GDP per capita (in $US) in 2012 for each of the world’s nations, adjusted for differences in the cost of living.</a:t>
            </a:r>
          </a:p>
          <a:p>
            <a:endParaRPr lang="en-US" dirty="0"/>
          </a:p>
        </p:txBody>
      </p:sp>
      <p:sp>
        <p:nvSpPr>
          <p:cNvPr id="3" name="Text Placeholder 2"/>
          <p:cNvSpPr>
            <a:spLocks noGrp="1"/>
          </p:cNvSpPr>
          <p:nvPr>
            <p:ph type="body" sz="quarter" idx="12"/>
          </p:nvPr>
        </p:nvSpPr>
        <p:spPr>
          <a:xfrm>
            <a:off x="6096000" y="6096000"/>
            <a:ext cx="2290763" cy="449263"/>
          </a:xfrm>
        </p:spPr>
        <p:txBody>
          <a:bodyPr/>
          <a:lstStyle/>
          <a:p>
            <a:r>
              <a:rPr lang="en-US" dirty="0"/>
              <a:t>GDP per capita, 2012</a:t>
            </a:r>
          </a:p>
        </p:txBody>
      </p:sp>
      <p:sp>
        <p:nvSpPr>
          <p:cNvPr id="4" name="Text Placeholder 3"/>
          <p:cNvSpPr>
            <a:spLocks noGrp="1"/>
          </p:cNvSpPr>
          <p:nvPr>
            <p:ph type="body" sz="quarter" idx="13"/>
          </p:nvPr>
        </p:nvSpPr>
        <p:spPr>
          <a:xfrm>
            <a:off x="6096000" y="5715000"/>
            <a:ext cx="1352550" cy="381000"/>
          </a:xfrm>
        </p:spPr>
        <p:txBody>
          <a:bodyPr/>
          <a:lstStyle/>
          <a:p>
            <a:r>
              <a:rPr lang="en-US" dirty="0"/>
              <a:t>Figure 11.2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0865" y="838200"/>
            <a:ext cx="8581443" cy="4876800"/>
          </a:xfrm>
          <a:prstGeom prst="rect">
            <a:avLst/>
          </a:prstGeom>
        </p:spPr>
      </p:pic>
    </p:spTree>
    <p:extLst>
      <p:ext uri="{BB962C8B-B14F-4D97-AF65-F5344CB8AC3E}">
        <p14:creationId xmlns:p14="http://schemas.microsoft.com/office/powerpoint/2010/main" val="7140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income all that matters?</a:t>
            </a:r>
          </a:p>
        </p:txBody>
      </p:sp>
      <p:sp>
        <p:nvSpPr>
          <p:cNvPr id="2" name="Text Placeholder 1"/>
          <p:cNvSpPr>
            <a:spLocks noGrp="1"/>
          </p:cNvSpPr>
          <p:nvPr>
            <p:ph type="body" sz="quarter" idx="11"/>
          </p:nvPr>
        </p:nvSpPr>
        <p:spPr>
          <a:xfrm>
            <a:off x="152400" y="838200"/>
            <a:ext cx="3962400" cy="4343400"/>
          </a:xfrm>
        </p:spPr>
        <p:txBody>
          <a:bodyPr/>
          <a:lstStyle/>
          <a:p>
            <a:pPr>
              <a:spcAft>
                <a:spcPts val="1200"/>
              </a:spcAft>
            </a:pPr>
            <a:r>
              <a:rPr lang="en-US" dirty="0"/>
              <a:t>By concentrating on income differences between countries, are economists missing something important?</a:t>
            </a:r>
          </a:p>
          <a:p>
            <a:pPr>
              <a:spcAft>
                <a:spcPts val="1200"/>
              </a:spcAft>
            </a:pPr>
            <a:r>
              <a:rPr lang="en-US" dirty="0"/>
              <a:t>While incomes have not been rising in, for example, sub-Saharan Africa, economist Charles Kenny with the World Bank argues that those countries have made rapid advances in health, education, and civil and political liberties.</a:t>
            </a:r>
          </a:p>
          <a:p>
            <a:endParaRPr lang="en-US" dirty="0"/>
          </a:p>
        </p:txBody>
      </p:sp>
      <p:sp>
        <p:nvSpPr>
          <p:cNvPr id="5" name="Text Placeholder 1"/>
          <p:cNvSpPr txBox="1">
            <a:spLocks/>
          </p:cNvSpPr>
          <p:nvPr/>
        </p:nvSpPr>
        <p:spPr>
          <a:xfrm>
            <a:off x="152400" y="5334000"/>
            <a:ext cx="8842376"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William Easterly, an economist at NYU, confirms that advances in these factors do not necessarily go hand in hand with income increases, but are essential to raising living standards.</a:t>
            </a:r>
            <a:endParaRPr lang="en-US" kern="0" dirty="0"/>
          </a:p>
        </p:txBody>
      </p:sp>
      <p:pic>
        <p:nvPicPr>
          <p:cNvPr id="4" name="Picture 2"/>
          <p:cNvPicPr>
            <a:picLocks noChangeAspect="1" noChangeArrowheads="1"/>
          </p:cNvPicPr>
          <p:nvPr/>
        </p:nvPicPr>
        <p:blipFill>
          <a:blip r:embed="rId2"/>
          <a:srcRect/>
          <a:stretch>
            <a:fillRect/>
          </a:stretch>
        </p:blipFill>
        <p:spPr bwMode="auto">
          <a:xfrm>
            <a:off x="4042440" y="914400"/>
            <a:ext cx="4952336" cy="3505200"/>
          </a:xfrm>
          <a:prstGeom prst="rect">
            <a:avLst/>
          </a:prstGeom>
          <a:noFill/>
          <a:ln w="9525">
            <a:noFill/>
            <a:miter lim="800000"/>
            <a:headEnd/>
            <a:tailEnd/>
          </a:ln>
        </p:spPr>
      </p:pic>
    </p:spTree>
    <p:extLst>
      <p:ext uri="{BB962C8B-B14F-4D97-AF65-F5344CB8AC3E}">
        <p14:creationId xmlns:p14="http://schemas.microsoft.com/office/powerpoint/2010/main" val="11209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What Determines How Fast Economies Grow?</a:t>
            </a:r>
            <a:endParaRPr lang="en-US" dirty="0"/>
          </a:p>
        </p:txBody>
      </p:sp>
      <p:sp>
        <p:nvSpPr>
          <p:cNvPr id="3" name="Content Placeholder 2"/>
          <p:cNvSpPr>
            <a:spLocks noGrp="1"/>
          </p:cNvSpPr>
          <p:nvPr>
            <p:ph sz="quarter" idx="10"/>
          </p:nvPr>
        </p:nvSpPr>
        <p:spPr/>
        <p:txBody>
          <a:bodyPr/>
          <a:lstStyle/>
          <a:p>
            <a:r>
              <a:rPr lang="en-US" dirty="0"/>
              <a:t>22.2</a:t>
            </a:r>
          </a:p>
        </p:txBody>
      </p:sp>
      <p:sp>
        <p:nvSpPr>
          <p:cNvPr id="4" name="Text Placeholder 3"/>
          <p:cNvSpPr>
            <a:spLocks noGrp="1"/>
          </p:cNvSpPr>
          <p:nvPr>
            <p:ph type="body" sz="quarter" idx="11"/>
          </p:nvPr>
        </p:nvSpPr>
        <p:spPr/>
        <p:txBody>
          <a:bodyPr/>
          <a:lstStyle/>
          <a:p>
            <a:r>
              <a:rPr lang="en-US" dirty="0"/>
              <a:t>Use the economic growth model to explain why growth rates differ across countries.</a:t>
            </a:r>
          </a:p>
        </p:txBody>
      </p:sp>
    </p:spTree>
    <p:extLst>
      <p:ext uri="{BB962C8B-B14F-4D97-AF65-F5344CB8AC3E}">
        <p14:creationId xmlns:p14="http://schemas.microsoft.com/office/powerpoint/2010/main" val="388332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model of economic growth</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An </a:t>
            </a:r>
            <a:r>
              <a:rPr lang="en-US" b="1" i="1" dirty="0"/>
              <a:t>economic growth model</a:t>
            </a:r>
            <a:r>
              <a:rPr lang="en-US" b="1" dirty="0"/>
              <a:t> </a:t>
            </a:r>
            <a:r>
              <a:rPr lang="en-US" dirty="0"/>
              <a:t>seeks to explain growth rates in real GDP per capita over the long run.</a:t>
            </a:r>
          </a:p>
          <a:p>
            <a:pPr>
              <a:spcBef>
                <a:spcPts val="0"/>
              </a:spcBef>
              <a:spcAft>
                <a:spcPts val="1200"/>
              </a:spcAft>
            </a:pPr>
            <a:r>
              <a:rPr lang="en-US" dirty="0"/>
              <a:t>As we noted last chapter, the key to this is </a:t>
            </a:r>
            <a:r>
              <a:rPr lang="en-US" b="1" i="1" dirty="0"/>
              <a:t>labor productivity</a:t>
            </a:r>
            <a:r>
              <a:rPr lang="en-US" dirty="0"/>
              <a:t>: the quantity of goods and services that can be produced by one worker or by one hour of work.</a:t>
            </a:r>
          </a:p>
          <a:p>
            <a:pPr>
              <a:spcBef>
                <a:spcPts val="0"/>
              </a:spcBef>
              <a:spcAft>
                <a:spcPts val="1200"/>
              </a:spcAft>
            </a:pPr>
            <a:r>
              <a:rPr lang="en-US" dirty="0"/>
              <a:t>Two main factors affect labor productivity: </a:t>
            </a:r>
          </a:p>
          <a:p>
            <a:pPr marL="342900" indent="-342900">
              <a:spcBef>
                <a:spcPts val="0"/>
              </a:spcBef>
              <a:spcAft>
                <a:spcPts val="1200"/>
              </a:spcAft>
              <a:buFont typeface="Arial" pitchFamily="34" charset="0"/>
              <a:buChar char="•"/>
            </a:pPr>
            <a:r>
              <a:rPr lang="en-US" dirty="0"/>
              <a:t>The </a:t>
            </a:r>
            <a:r>
              <a:rPr lang="en-US" i="1" dirty="0"/>
              <a:t>quantity of capital per hour worked</a:t>
            </a:r>
            <a:r>
              <a:rPr lang="en-US" dirty="0"/>
              <a:t>, and</a:t>
            </a:r>
          </a:p>
          <a:p>
            <a:pPr marL="342900" indent="-342900">
              <a:spcBef>
                <a:spcPts val="0"/>
              </a:spcBef>
              <a:spcAft>
                <a:spcPts val="1200"/>
              </a:spcAft>
              <a:buFont typeface="Arial" pitchFamily="34" charset="0"/>
              <a:buChar char="•"/>
            </a:pPr>
            <a:r>
              <a:rPr lang="en-US" dirty="0"/>
              <a:t>The </a:t>
            </a:r>
            <a:r>
              <a:rPr lang="en-US" i="1" dirty="0"/>
              <a:t>level of technology.</a:t>
            </a:r>
            <a:endParaRPr lang="en-US" dirty="0"/>
          </a:p>
          <a:p>
            <a:pPr>
              <a:spcBef>
                <a:spcPts val="0"/>
              </a:spcBef>
              <a:spcAft>
                <a:spcPts val="1200"/>
              </a:spcAft>
            </a:pPr>
            <a:r>
              <a:rPr lang="en-US" dirty="0"/>
              <a:t>So our model will concentrate on changes in the quantity of capital, and </a:t>
            </a:r>
            <a:r>
              <a:rPr lang="en-US" i="1" dirty="0"/>
              <a:t>technological change</a:t>
            </a:r>
            <a:r>
              <a:rPr lang="en-US" dirty="0"/>
              <a:t>.</a:t>
            </a:r>
          </a:p>
          <a:p>
            <a:pPr>
              <a:spcBef>
                <a:spcPts val="0"/>
              </a:spcBef>
              <a:spcAft>
                <a:spcPts val="1200"/>
              </a:spcAft>
            </a:pPr>
            <a:endParaRPr lang="en-US" i="1" dirty="0"/>
          </a:p>
          <a:p>
            <a:pPr>
              <a:spcBef>
                <a:spcPts val="0"/>
              </a:spcBef>
              <a:spcAft>
                <a:spcPts val="1200"/>
              </a:spcAft>
            </a:pPr>
            <a:r>
              <a:rPr lang="en-US" b="1" dirty="0"/>
              <a:t>Technological change</a:t>
            </a:r>
            <a:r>
              <a:rPr lang="en-US" dirty="0"/>
              <a:t>: A change in the quantity of output a firm can produce using a given quantity of inputs.</a:t>
            </a:r>
            <a:endParaRPr lang="en-US" i="1" dirty="0"/>
          </a:p>
          <a:p>
            <a:endParaRPr lang="en-US" dirty="0"/>
          </a:p>
        </p:txBody>
      </p:sp>
    </p:spTree>
    <p:extLst>
      <p:ext uri="{BB962C8B-B14F-4D97-AF65-F5344CB8AC3E}">
        <p14:creationId xmlns:p14="http://schemas.microsoft.com/office/powerpoint/2010/main" val="31391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change</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There are three main sources of technological change:</a:t>
            </a:r>
          </a:p>
          <a:p>
            <a:pPr>
              <a:spcBef>
                <a:spcPts val="0"/>
              </a:spcBef>
              <a:spcAft>
                <a:spcPts val="1200"/>
              </a:spcAft>
            </a:pPr>
            <a:r>
              <a:rPr lang="en-US" b="1" i="1" dirty="0"/>
              <a:t>Better machinery and equipment</a:t>
            </a:r>
          </a:p>
          <a:p>
            <a:pPr>
              <a:spcBef>
                <a:spcPts val="0"/>
              </a:spcBef>
              <a:spcAft>
                <a:spcPts val="1200"/>
              </a:spcAft>
            </a:pPr>
            <a:r>
              <a:rPr lang="en-US" dirty="0"/>
              <a:t>Inventions like the steam engine, machine tools, electric generators, and computers, have allowed faster economic growth.</a:t>
            </a:r>
          </a:p>
          <a:p>
            <a:pPr>
              <a:spcBef>
                <a:spcPts val="0"/>
              </a:spcBef>
              <a:spcAft>
                <a:spcPts val="1200"/>
              </a:spcAft>
            </a:pPr>
            <a:r>
              <a:rPr lang="en-US" b="1" i="1" dirty="0"/>
              <a:t>Increases in human capital</a:t>
            </a:r>
          </a:p>
          <a:p>
            <a:pPr>
              <a:spcBef>
                <a:spcPts val="0"/>
              </a:spcBef>
              <a:spcAft>
                <a:spcPts val="1200"/>
              </a:spcAft>
            </a:pPr>
            <a:r>
              <a:rPr lang="en-US" b="1" i="1" dirty="0"/>
              <a:t>Human capital</a:t>
            </a:r>
            <a:r>
              <a:rPr lang="en-US" b="1" dirty="0"/>
              <a:t> </a:t>
            </a:r>
            <a:r>
              <a:rPr lang="en-US" dirty="0"/>
              <a:t>is the accumulated knowledge and skills that workers acquire from education and training or from their life experiences.</a:t>
            </a:r>
            <a:endParaRPr lang="en-US" i="1" dirty="0"/>
          </a:p>
          <a:p>
            <a:pPr>
              <a:spcBef>
                <a:spcPts val="0"/>
              </a:spcBef>
              <a:spcAft>
                <a:spcPts val="1200"/>
              </a:spcAft>
            </a:pPr>
            <a:r>
              <a:rPr lang="en-US" b="1" i="1" dirty="0"/>
              <a:t>Better means of organizing and managing production</a:t>
            </a:r>
          </a:p>
          <a:p>
            <a:pPr>
              <a:spcBef>
                <a:spcPts val="0"/>
              </a:spcBef>
              <a:spcAft>
                <a:spcPts val="1200"/>
              </a:spcAft>
            </a:pPr>
            <a:r>
              <a:rPr lang="en-US" dirty="0"/>
              <a:t>If managers can do a better job of organizing production, then labor productivity can increase. An example of this is the </a:t>
            </a:r>
            <a:r>
              <a:rPr lang="en-US" i="1" dirty="0"/>
              <a:t>just-in-time system</a:t>
            </a:r>
            <a:r>
              <a:rPr lang="en-US" dirty="0"/>
              <a:t>, first developed by Toyota; this involves assembling goods from parts that arrive at the factory exactly when they are needed.</a:t>
            </a:r>
          </a:p>
        </p:txBody>
      </p:sp>
    </p:spTree>
    <p:extLst>
      <p:ext uri="{BB962C8B-B14F-4D97-AF65-F5344CB8AC3E}">
        <p14:creationId xmlns:p14="http://schemas.microsoft.com/office/powerpoint/2010/main" val="17421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Production per worker</a:t>
            </a:r>
          </a:p>
        </p:txBody>
      </p:sp>
      <p:sp>
        <p:nvSpPr>
          <p:cNvPr id="2" name="Text Placeholder 1"/>
          <p:cNvSpPr>
            <a:spLocks noGrp="1"/>
          </p:cNvSpPr>
          <p:nvPr>
            <p:ph type="body" sz="quarter" idx="11"/>
          </p:nvPr>
        </p:nvSpPr>
        <p:spPr>
          <a:xfrm>
            <a:off x="152400" y="838200"/>
            <a:ext cx="3962400" cy="4356100"/>
          </a:xfrm>
        </p:spPr>
        <p:txBody>
          <a:bodyPr/>
          <a:lstStyle/>
          <a:p>
            <a:pPr>
              <a:spcBef>
                <a:spcPts val="1200"/>
              </a:spcBef>
              <a:spcAft>
                <a:spcPts val="0"/>
              </a:spcAft>
            </a:pPr>
            <a:r>
              <a:rPr lang="en-US" dirty="0"/>
              <a:t>Suppose we wanted to describe a </a:t>
            </a:r>
            <a:r>
              <a:rPr lang="en-US" b="1" i="1" dirty="0"/>
              <a:t>per-worker production function</a:t>
            </a:r>
            <a:r>
              <a:rPr lang="en-US" dirty="0"/>
              <a:t>: the relationship between real GDP per hour worked, and capital per hour worked, holding the level of technology constant.</a:t>
            </a:r>
          </a:p>
          <a:p>
            <a:pPr marL="342900" indent="-342900">
              <a:spcBef>
                <a:spcPts val="1200"/>
              </a:spcBef>
              <a:spcAft>
                <a:spcPts val="0"/>
              </a:spcAft>
              <a:buFont typeface="Arial" panose="020B0604020202020204" pitchFamily="34" charset="0"/>
              <a:buChar char="•"/>
            </a:pPr>
            <a:r>
              <a:rPr lang="en-US" dirty="0"/>
              <a:t>The first units of capital would be the most effective, allowing output per hour to increase most.</a:t>
            </a:r>
          </a:p>
        </p:txBody>
      </p:sp>
      <p:sp>
        <p:nvSpPr>
          <p:cNvPr id="16" name="Rectangle 16"/>
          <p:cNvSpPr>
            <a:spLocks noChangeArrowheads="1"/>
          </p:cNvSpPr>
          <p:nvPr/>
        </p:nvSpPr>
        <p:spPr bwMode="auto">
          <a:xfrm>
            <a:off x="152400" y="5194300"/>
            <a:ext cx="8331200" cy="1446550"/>
          </a:xfrm>
          <a:prstGeom prst="rect">
            <a:avLst/>
          </a:prstGeom>
          <a:noFill/>
          <a:ln w="9525">
            <a:noFill/>
            <a:miter lim="800000"/>
            <a:headEnd/>
            <a:tailEnd/>
          </a:ln>
        </p:spPr>
        <p:txBody>
          <a:bodyPr wrap="square">
            <a:spAutoFit/>
          </a:bodyPr>
          <a:lstStyle/>
          <a:p>
            <a:pPr marL="342900" indent="-342900">
              <a:spcAft>
                <a:spcPts val="1200"/>
              </a:spcAft>
              <a:buFont typeface="Arial" panose="020B0604020202020204" pitchFamily="34" charset="0"/>
              <a:buChar char="•"/>
            </a:pPr>
            <a:r>
              <a:rPr lang="en-US" sz="2200" b="0" dirty="0"/>
              <a:t>Subsequent increases would result in </a:t>
            </a:r>
            <a:r>
              <a:rPr lang="en-US" sz="2200" b="1" i="1" dirty="0"/>
              <a:t>diminishing returns</a:t>
            </a:r>
            <a:r>
              <a:rPr lang="en-US" sz="2200" b="0" dirty="0"/>
              <a:t>: smaller increases in output resulting from increasing one factor of production progressively higher while keeping the other factors of production constant.</a:t>
            </a:r>
          </a:p>
        </p:txBody>
      </p:sp>
      <p:sp>
        <p:nvSpPr>
          <p:cNvPr id="3" name="Text Placeholder 2"/>
          <p:cNvSpPr>
            <a:spLocks noGrp="1"/>
          </p:cNvSpPr>
          <p:nvPr>
            <p:ph type="body" sz="quarter" idx="12"/>
          </p:nvPr>
        </p:nvSpPr>
        <p:spPr>
          <a:xfrm>
            <a:off x="6362700" y="4648200"/>
            <a:ext cx="2438400" cy="449263"/>
          </a:xfrm>
        </p:spPr>
        <p:txBody>
          <a:bodyPr/>
          <a:lstStyle/>
          <a:p>
            <a:r>
              <a:rPr lang="en-US" dirty="0"/>
              <a:t>The per-worker production function</a:t>
            </a:r>
          </a:p>
        </p:txBody>
      </p:sp>
      <p:sp>
        <p:nvSpPr>
          <p:cNvPr id="4" name="Text Placeholder 3"/>
          <p:cNvSpPr>
            <a:spLocks noGrp="1"/>
          </p:cNvSpPr>
          <p:nvPr>
            <p:ph type="body" sz="quarter" idx="13"/>
          </p:nvPr>
        </p:nvSpPr>
        <p:spPr>
          <a:xfrm>
            <a:off x="5029200" y="4648200"/>
            <a:ext cx="1352550" cy="381000"/>
          </a:xfrm>
        </p:spPr>
        <p:txBody>
          <a:bodyPr/>
          <a:lstStyle/>
          <a:p>
            <a:r>
              <a:rPr lang="en-US" dirty="0"/>
              <a:t>Figure 11.3</a:t>
            </a:r>
          </a:p>
        </p:txBody>
      </p:sp>
      <p:pic>
        <p:nvPicPr>
          <p:cNvPr id="7" name="Picture 18" descr="Fig22-3-5a"/>
          <p:cNvPicPr>
            <a:picLocks noChangeAspect="1" noChangeArrowheads="1"/>
          </p:cNvPicPr>
          <p:nvPr/>
        </p:nvPicPr>
        <p:blipFill>
          <a:blip r:embed="rId3"/>
          <a:srcRect/>
          <a:stretch>
            <a:fillRect/>
          </a:stretch>
        </p:blipFill>
        <p:spPr bwMode="auto">
          <a:xfrm>
            <a:off x="3795712" y="762000"/>
            <a:ext cx="5272088" cy="4030663"/>
          </a:xfrm>
          <a:prstGeom prst="rect">
            <a:avLst/>
          </a:prstGeom>
          <a:noFill/>
          <a:ln w="9525">
            <a:noFill/>
            <a:miter lim="800000"/>
            <a:headEnd/>
            <a:tailEnd/>
          </a:ln>
        </p:spPr>
      </p:pic>
      <p:pic>
        <p:nvPicPr>
          <p:cNvPr id="8" name="Picture 16" descr="Fig22-3-4a"/>
          <p:cNvPicPr>
            <a:picLocks noChangeAspect="1" noChangeArrowheads="1"/>
          </p:cNvPicPr>
          <p:nvPr/>
        </p:nvPicPr>
        <p:blipFill>
          <a:blip r:embed="rId4"/>
          <a:srcRect/>
          <a:stretch>
            <a:fillRect/>
          </a:stretch>
        </p:blipFill>
        <p:spPr bwMode="auto">
          <a:xfrm>
            <a:off x="3795712" y="762000"/>
            <a:ext cx="5272088" cy="4030663"/>
          </a:xfrm>
          <a:prstGeom prst="rect">
            <a:avLst/>
          </a:prstGeom>
          <a:noFill/>
          <a:ln w="9525">
            <a:noFill/>
            <a:miter lim="800000"/>
            <a:headEnd/>
            <a:tailEnd/>
          </a:ln>
        </p:spPr>
      </p:pic>
      <p:pic>
        <p:nvPicPr>
          <p:cNvPr id="9" name="Picture 14" descr="Fig22-3-3a"/>
          <p:cNvPicPr>
            <a:picLocks noChangeAspect="1" noChangeArrowheads="1"/>
          </p:cNvPicPr>
          <p:nvPr/>
        </p:nvPicPr>
        <p:blipFill>
          <a:blip r:embed="rId5"/>
          <a:srcRect/>
          <a:stretch>
            <a:fillRect/>
          </a:stretch>
        </p:blipFill>
        <p:spPr bwMode="auto">
          <a:xfrm>
            <a:off x="3795712" y="762000"/>
            <a:ext cx="5272088" cy="4030663"/>
          </a:xfrm>
          <a:prstGeom prst="rect">
            <a:avLst/>
          </a:prstGeom>
          <a:noFill/>
          <a:ln w="9525">
            <a:noFill/>
            <a:miter lim="800000"/>
            <a:headEnd/>
            <a:tailEnd/>
          </a:ln>
        </p:spPr>
      </p:pic>
      <p:pic>
        <p:nvPicPr>
          <p:cNvPr id="10" name="Picture 11" descr="Fig22-3-1"/>
          <p:cNvPicPr>
            <a:picLocks noChangeAspect="1" noChangeArrowheads="1"/>
          </p:cNvPicPr>
          <p:nvPr/>
        </p:nvPicPr>
        <p:blipFill>
          <a:blip r:embed="rId6"/>
          <a:srcRect/>
          <a:stretch>
            <a:fillRect/>
          </a:stretch>
        </p:blipFill>
        <p:spPr bwMode="auto">
          <a:xfrm>
            <a:off x="3795712" y="762000"/>
            <a:ext cx="5272088" cy="4030663"/>
          </a:xfrm>
          <a:prstGeom prst="rect">
            <a:avLst/>
          </a:prstGeom>
          <a:noFill/>
          <a:ln w="9525">
            <a:noFill/>
            <a:miter lim="800000"/>
            <a:headEnd/>
            <a:tailEnd/>
          </a:ln>
        </p:spPr>
      </p:pic>
      <p:pic>
        <p:nvPicPr>
          <p:cNvPr id="11" name="Picture 12" descr="Fig22-3-2"/>
          <p:cNvPicPr>
            <a:picLocks noChangeAspect="1" noChangeArrowheads="1"/>
          </p:cNvPicPr>
          <p:nvPr/>
        </p:nvPicPr>
        <p:blipFill>
          <a:blip r:embed="rId7"/>
          <a:srcRect/>
          <a:stretch>
            <a:fillRect/>
          </a:stretch>
        </p:blipFill>
        <p:spPr bwMode="auto">
          <a:xfrm>
            <a:off x="3795712" y="762000"/>
            <a:ext cx="5272088" cy="4030663"/>
          </a:xfrm>
          <a:prstGeom prst="rect">
            <a:avLst/>
          </a:prstGeom>
          <a:noFill/>
          <a:ln w="9525">
            <a:noFill/>
            <a:miter lim="800000"/>
            <a:headEnd/>
            <a:tailEnd/>
          </a:ln>
        </p:spPr>
      </p:pic>
      <p:pic>
        <p:nvPicPr>
          <p:cNvPr id="12" name="Picture 13" descr="Fig22-3-3"/>
          <p:cNvPicPr>
            <a:picLocks noChangeAspect="1" noChangeArrowheads="1"/>
          </p:cNvPicPr>
          <p:nvPr/>
        </p:nvPicPr>
        <p:blipFill>
          <a:blip r:embed="rId8"/>
          <a:srcRect/>
          <a:stretch>
            <a:fillRect/>
          </a:stretch>
        </p:blipFill>
        <p:spPr bwMode="auto">
          <a:xfrm>
            <a:off x="3795712" y="762000"/>
            <a:ext cx="5272088" cy="4030663"/>
          </a:xfrm>
          <a:prstGeom prst="rect">
            <a:avLst/>
          </a:prstGeom>
          <a:noFill/>
          <a:ln w="9525">
            <a:noFill/>
            <a:miter lim="800000"/>
            <a:headEnd/>
            <a:tailEnd/>
          </a:ln>
        </p:spPr>
      </p:pic>
      <p:pic>
        <p:nvPicPr>
          <p:cNvPr id="13" name="Picture 15" descr="Fig22-3-4"/>
          <p:cNvPicPr>
            <a:picLocks noChangeAspect="1" noChangeArrowheads="1"/>
          </p:cNvPicPr>
          <p:nvPr/>
        </p:nvPicPr>
        <p:blipFill>
          <a:blip r:embed="rId9"/>
          <a:srcRect/>
          <a:stretch>
            <a:fillRect/>
          </a:stretch>
        </p:blipFill>
        <p:spPr bwMode="auto">
          <a:xfrm>
            <a:off x="3795712" y="762000"/>
            <a:ext cx="5272088" cy="4030663"/>
          </a:xfrm>
          <a:prstGeom prst="rect">
            <a:avLst/>
          </a:prstGeom>
          <a:noFill/>
          <a:ln w="9525">
            <a:noFill/>
            <a:miter lim="800000"/>
            <a:headEnd/>
            <a:tailEnd/>
          </a:ln>
        </p:spPr>
      </p:pic>
      <p:pic>
        <p:nvPicPr>
          <p:cNvPr id="14" name="Picture 17" descr="Fig22-3-5"/>
          <p:cNvPicPr>
            <a:picLocks noChangeAspect="1" noChangeArrowheads="1"/>
          </p:cNvPicPr>
          <p:nvPr/>
        </p:nvPicPr>
        <p:blipFill>
          <a:blip r:embed="rId10"/>
          <a:srcRect/>
          <a:stretch>
            <a:fillRect/>
          </a:stretch>
        </p:blipFill>
        <p:spPr bwMode="auto">
          <a:xfrm>
            <a:off x="3795712" y="762000"/>
            <a:ext cx="5272088" cy="4030663"/>
          </a:xfrm>
          <a:prstGeom prst="rect">
            <a:avLst/>
          </a:prstGeom>
          <a:noFill/>
          <a:ln w="9525">
            <a:noFill/>
            <a:miter lim="800000"/>
            <a:headEnd/>
            <a:tailEnd/>
          </a:ln>
        </p:spPr>
      </p:pic>
      <p:pic>
        <p:nvPicPr>
          <p:cNvPr id="15" name="Picture 19" descr="Fig22-3-6"/>
          <p:cNvPicPr>
            <a:picLocks noChangeAspect="1" noChangeArrowheads="1"/>
          </p:cNvPicPr>
          <p:nvPr/>
        </p:nvPicPr>
        <p:blipFill>
          <a:blip r:embed="rId11"/>
          <a:srcRect/>
          <a:stretch>
            <a:fillRect/>
          </a:stretch>
        </p:blipFill>
        <p:spPr bwMode="auto">
          <a:xfrm>
            <a:off x="3795712" y="762000"/>
            <a:ext cx="5272088" cy="4030663"/>
          </a:xfrm>
          <a:prstGeom prst="rect">
            <a:avLst/>
          </a:prstGeom>
          <a:noFill/>
          <a:ln w="9525">
            <a:noFill/>
            <a:miter lim="800000"/>
            <a:headEnd/>
            <a:tailEnd/>
          </a:ln>
        </p:spPr>
      </p:pic>
    </p:spTree>
    <p:extLst>
      <p:ext uri="{BB962C8B-B14F-4D97-AF65-F5344CB8AC3E}">
        <p14:creationId xmlns:p14="http://schemas.microsoft.com/office/powerpoint/2010/main" val="38136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1000"/>
                                        <p:tgtEl>
                                          <p:spTgt spid="12"/>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left)">
                                      <p:cBhvr>
                                        <p:cTn id="30" dur="500"/>
                                        <p:tgtEl>
                                          <p:spTgt spid="16">
                                            <p:txEl>
                                              <p:pRg st="0" end="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More capital or technological change?</a:t>
            </a:r>
          </a:p>
        </p:txBody>
      </p:sp>
      <p:sp>
        <p:nvSpPr>
          <p:cNvPr id="2" name="Text Placeholder 1"/>
          <p:cNvSpPr>
            <a:spLocks noGrp="1"/>
          </p:cNvSpPr>
          <p:nvPr>
            <p:ph type="body" sz="quarter" idx="11"/>
          </p:nvPr>
        </p:nvSpPr>
        <p:spPr>
          <a:xfrm>
            <a:off x="152400" y="838200"/>
            <a:ext cx="3133725" cy="5638800"/>
          </a:xfrm>
        </p:spPr>
        <p:txBody>
          <a:bodyPr/>
          <a:lstStyle/>
          <a:p>
            <a:r>
              <a:rPr lang="en-US" dirty="0"/>
              <a:t>If a country is relatively lacking in capital—like many of the developing countries—increase in capital will be very effective at increasing real GDP per capita.</a:t>
            </a:r>
          </a:p>
          <a:p>
            <a:r>
              <a:rPr lang="en-US" dirty="0"/>
              <a:t>In countries where the amount of capital is already relatively high, technological change becomes a more effective way to increase output per hour.</a:t>
            </a:r>
          </a:p>
        </p:txBody>
      </p:sp>
      <p:sp>
        <p:nvSpPr>
          <p:cNvPr id="3" name="Text Placeholder 2"/>
          <p:cNvSpPr>
            <a:spLocks noGrp="1"/>
          </p:cNvSpPr>
          <p:nvPr>
            <p:ph type="body" sz="quarter" idx="12"/>
          </p:nvPr>
        </p:nvSpPr>
        <p:spPr/>
        <p:txBody>
          <a:bodyPr/>
          <a:lstStyle/>
          <a:p>
            <a:r>
              <a:rPr lang="en-US" dirty="0"/>
              <a:t>Technological change increases output per hour worked</a:t>
            </a:r>
          </a:p>
        </p:txBody>
      </p:sp>
      <p:sp>
        <p:nvSpPr>
          <p:cNvPr id="4" name="Text Placeholder 3"/>
          <p:cNvSpPr>
            <a:spLocks noGrp="1"/>
          </p:cNvSpPr>
          <p:nvPr>
            <p:ph type="body" sz="quarter" idx="13"/>
          </p:nvPr>
        </p:nvSpPr>
        <p:spPr/>
        <p:txBody>
          <a:bodyPr/>
          <a:lstStyle/>
          <a:p>
            <a:r>
              <a:rPr lang="en-US" dirty="0"/>
              <a:t>Figure 11.4</a:t>
            </a:r>
          </a:p>
        </p:txBody>
      </p:sp>
      <p:pic>
        <p:nvPicPr>
          <p:cNvPr id="7" name="Picture 13" descr="Fig22-4-1"/>
          <p:cNvPicPr>
            <a:picLocks noChangeAspect="1" noChangeArrowheads="1"/>
          </p:cNvPicPr>
          <p:nvPr/>
        </p:nvPicPr>
        <p:blipFill>
          <a:blip r:embed="rId3"/>
          <a:srcRect/>
          <a:stretch>
            <a:fillRect/>
          </a:stretch>
        </p:blipFill>
        <p:spPr bwMode="auto">
          <a:xfrm>
            <a:off x="3286125" y="1009650"/>
            <a:ext cx="5781675" cy="4552950"/>
          </a:xfrm>
          <a:prstGeom prst="rect">
            <a:avLst/>
          </a:prstGeom>
          <a:noFill/>
          <a:ln w="9525">
            <a:noFill/>
            <a:miter lim="800000"/>
            <a:headEnd/>
            <a:tailEnd/>
          </a:ln>
        </p:spPr>
      </p:pic>
      <p:pic>
        <p:nvPicPr>
          <p:cNvPr id="8" name="Picture 14" descr="Fig22-4-2"/>
          <p:cNvPicPr>
            <a:picLocks noChangeAspect="1" noChangeArrowheads="1"/>
          </p:cNvPicPr>
          <p:nvPr/>
        </p:nvPicPr>
        <p:blipFill>
          <a:blip r:embed="rId4"/>
          <a:srcRect/>
          <a:stretch>
            <a:fillRect/>
          </a:stretch>
        </p:blipFill>
        <p:spPr bwMode="auto">
          <a:xfrm>
            <a:off x="3286125" y="1009650"/>
            <a:ext cx="5781675" cy="4552950"/>
          </a:xfrm>
          <a:prstGeom prst="rect">
            <a:avLst/>
          </a:prstGeom>
          <a:noFill/>
          <a:ln w="9525">
            <a:noFill/>
            <a:miter lim="800000"/>
            <a:headEnd/>
            <a:tailEnd/>
          </a:ln>
        </p:spPr>
      </p:pic>
      <p:pic>
        <p:nvPicPr>
          <p:cNvPr id="9" name="Picture 15" descr="Fig22-4-3"/>
          <p:cNvPicPr>
            <a:picLocks noChangeAspect="1" noChangeArrowheads="1"/>
          </p:cNvPicPr>
          <p:nvPr/>
        </p:nvPicPr>
        <p:blipFill>
          <a:blip r:embed="rId5"/>
          <a:srcRect/>
          <a:stretch>
            <a:fillRect/>
          </a:stretch>
        </p:blipFill>
        <p:spPr bwMode="auto">
          <a:xfrm>
            <a:off x="3286125" y="1009650"/>
            <a:ext cx="5781675" cy="4552950"/>
          </a:xfrm>
          <a:prstGeom prst="rect">
            <a:avLst/>
          </a:prstGeom>
          <a:noFill/>
          <a:ln w="9525">
            <a:noFill/>
            <a:miter lim="800000"/>
            <a:headEnd/>
            <a:tailEnd/>
          </a:ln>
        </p:spPr>
      </p:pic>
      <p:pic>
        <p:nvPicPr>
          <p:cNvPr id="10" name="Picture 18" descr="Fig22-4-5"/>
          <p:cNvPicPr>
            <a:picLocks noChangeAspect="1" noChangeArrowheads="1"/>
          </p:cNvPicPr>
          <p:nvPr/>
        </p:nvPicPr>
        <p:blipFill>
          <a:blip r:embed="rId6"/>
          <a:srcRect/>
          <a:stretch>
            <a:fillRect/>
          </a:stretch>
        </p:blipFill>
        <p:spPr bwMode="auto">
          <a:xfrm>
            <a:off x="3286125" y="1009650"/>
            <a:ext cx="5781675" cy="4552950"/>
          </a:xfrm>
          <a:prstGeom prst="rect">
            <a:avLst/>
          </a:prstGeom>
          <a:noFill/>
          <a:ln w="9525">
            <a:noFill/>
            <a:miter lim="800000"/>
            <a:headEnd/>
            <a:tailEnd/>
          </a:ln>
        </p:spPr>
      </p:pic>
      <p:pic>
        <p:nvPicPr>
          <p:cNvPr id="11" name="Picture 19" descr="Fig22-4-5a"/>
          <p:cNvPicPr>
            <a:picLocks noChangeAspect="1" noChangeArrowheads="1"/>
          </p:cNvPicPr>
          <p:nvPr/>
        </p:nvPicPr>
        <p:blipFill>
          <a:blip r:embed="rId7"/>
          <a:srcRect/>
          <a:stretch>
            <a:fillRect/>
          </a:stretch>
        </p:blipFill>
        <p:spPr bwMode="auto">
          <a:xfrm>
            <a:off x="3286125" y="1009650"/>
            <a:ext cx="5781675" cy="4552950"/>
          </a:xfrm>
          <a:prstGeom prst="rect">
            <a:avLst/>
          </a:prstGeom>
          <a:noFill/>
          <a:ln w="9525">
            <a:noFill/>
            <a:miter lim="800000"/>
            <a:headEnd/>
            <a:tailEnd/>
          </a:ln>
        </p:spPr>
      </p:pic>
      <p:pic>
        <p:nvPicPr>
          <p:cNvPr id="12" name="Picture 20" descr="Fig22-4-6"/>
          <p:cNvPicPr>
            <a:picLocks noChangeAspect="1" noChangeArrowheads="1"/>
          </p:cNvPicPr>
          <p:nvPr/>
        </p:nvPicPr>
        <p:blipFill>
          <a:blip r:embed="rId8"/>
          <a:srcRect/>
          <a:stretch>
            <a:fillRect/>
          </a:stretch>
        </p:blipFill>
        <p:spPr bwMode="auto">
          <a:xfrm>
            <a:off x="3286125" y="1009650"/>
            <a:ext cx="5781675" cy="4552950"/>
          </a:xfrm>
          <a:prstGeom prst="rect">
            <a:avLst/>
          </a:prstGeom>
          <a:noFill/>
          <a:ln w="9525">
            <a:noFill/>
            <a:miter lim="800000"/>
            <a:headEnd/>
            <a:tailEnd/>
          </a:ln>
        </p:spPr>
      </p:pic>
      <p:pic>
        <p:nvPicPr>
          <p:cNvPr id="13" name="Picture 21" descr="Fig22-4-6a"/>
          <p:cNvPicPr>
            <a:picLocks noChangeAspect="1" noChangeArrowheads="1"/>
          </p:cNvPicPr>
          <p:nvPr/>
        </p:nvPicPr>
        <p:blipFill>
          <a:blip r:embed="rId9"/>
          <a:srcRect/>
          <a:stretch>
            <a:fillRect/>
          </a:stretch>
        </p:blipFill>
        <p:spPr bwMode="auto">
          <a:xfrm>
            <a:off x="3286125" y="1009650"/>
            <a:ext cx="5781675" cy="4552950"/>
          </a:xfrm>
          <a:prstGeom prst="rect">
            <a:avLst/>
          </a:prstGeom>
          <a:noFill/>
          <a:ln w="9525">
            <a:noFill/>
            <a:miter lim="800000"/>
            <a:headEnd/>
            <a:tailEnd/>
          </a:ln>
        </p:spPr>
      </p:pic>
      <p:pic>
        <p:nvPicPr>
          <p:cNvPr id="14" name="Picture 13" descr="Fig22-4ppt4.gif"/>
          <p:cNvPicPr>
            <a:picLocks noChangeAspect="1"/>
          </p:cNvPicPr>
          <p:nvPr/>
        </p:nvPicPr>
        <p:blipFill>
          <a:blip r:embed="rId10"/>
          <a:srcRect/>
          <a:stretch>
            <a:fillRect/>
          </a:stretch>
        </p:blipFill>
        <p:spPr bwMode="auto">
          <a:xfrm>
            <a:off x="3286125" y="1009650"/>
            <a:ext cx="5781675" cy="4552950"/>
          </a:xfrm>
          <a:prstGeom prst="rect">
            <a:avLst/>
          </a:prstGeom>
          <a:noFill/>
          <a:ln w="9525">
            <a:noFill/>
            <a:miter lim="800000"/>
            <a:headEnd/>
            <a:tailEnd/>
          </a:ln>
        </p:spPr>
      </p:pic>
      <p:pic>
        <p:nvPicPr>
          <p:cNvPr id="15" name="Picture 17" descr="Fig22-4-4a"/>
          <p:cNvPicPr>
            <a:picLocks noChangeAspect="1" noChangeArrowheads="1"/>
          </p:cNvPicPr>
          <p:nvPr/>
        </p:nvPicPr>
        <p:blipFill>
          <a:blip r:embed="rId11"/>
          <a:srcRect/>
          <a:stretch>
            <a:fillRect/>
          </a:stretch>
        </p:blipFill>
        <p:spPr bwMode="auto">
          <a:xfrm>
            <a:off x="3286125" y="1009650"/>
            <a:ext cx="5781675" cy="4552950"/>
          </a:xfrm>
          <a:prstGeom prst="rect">
            <a:avLst/>
          </a:prstGeom>
          <a:noFill/>
          <a:ln w="9525">
            <a:noFill/>
            <a:miter lim="800000"/>
            <a:headEnd/>
            <a:tailEnd/>
          </a:ln>
        </p:spPr>
      </p:pic>
    </p:spTree>
    <p:extLst>
      <p:ext uri="{BB962C8B-B14F-4D97-AF65-F5344CB8AC3E}">
        <p14:creationId xmlns:p14="http://schemas.microsoft.com/office/powerpoint/2010/main" val="82648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The economic failure of the Soviet Union</a:t>
            </a:r>
          </a:p>
        </p:txBody>
      </p:sp>
      <p:sp>
        <p:nvSpPr>
          <p:cNvPr id="2" name="Text Placeholder 1"/>
          <p:cNvSpPr>
            <a:spLocks noGrp="1"/>
          </p:cNvSpPr>
          <p:nvPr>
            <p:ph type="body" sz="quarter" idx="11"/>
          </p:nvPr>
        </p:nvSpPr>
        <p:spPr>
          <a:xfrm>
            <a:off x="152400" y="838200"/>
            <a:ext cx="5334000" cy="5638800"/>
          </a:xfrm>
        </p:spPr>
        <p:txBody>
          <a:bodyPr/>
          <a:lstStyle/>
          <a:p>
            <a:pPr>
              <a:spcAft>
                <a:spcPts val="1200"/>
              </a:spcAft>
            </a:pPr>
            <a:r>
              <a:rPr lang="en-US" dirty="0"/>
              <a:t>Under Communism, the Soviet Union was a centrally planned economy, where the government owned nearly every business and made all production and pricing decisions.</a:t>
            </a:r>
          </a:p>
          <a:p>
            <a:pPr>
              <a:spcAft>
                <a:spcPts val="1200"/>
              </a:spcAft>
            </a:pPr>
            <a:r>
              <a:rPr lang="en-US" dirty="0"/>
              <a:t>The Soviets concentrated on improving their capital stock; and in the 1950s, their output per hour improved faster than in the United States.</a:t>
            </a:r>
          </a:p>
          <a:p>
            <a:pPr>
              <a:spcAft>
                <a:spcPts val="1200"/>
              </a:spcAft>
            </a:pPr>
            <a:r>
              <a:rPr lang="en-US" dirty="0"/>
              <a:t>But Soviet managers had little incentive to develop new ways of doing things; and they did not have to worry about competition. This retarded technological change and resulted in slowing growth rates for output in the Soviet Union.</a:t>
            </a:r>
          </a:p>
        </p:txBody>
      </p:sp>
      <p:pic>
        <p:nvPicPr>
          <p:cNvPr id="4" name="Picture 2"/>
          <p:cNvPicPr>
            <a:picLocks noChangeAspect="1" noChangeArrowheads="1"/>
          </p:cNvPicPr>
          <p:nvPr/>
        </p:nvPicPr>
        <p:blipFill>
          <a:blip r:embed="rId2"/>
          <a:srcRect/>
          <a:stretch>
            <a:fillRect/>
          </a:stretch>
        </p:blipFill>
        <p:spPr bwMode="auto">
          <a:xfrm>
            <a:off x="5638800" y="1143000"/>
            <a:ext cx="3352800" cy="4929792"/>
          </a:xfrm>
          <a:prstGeom prst="rect">
            <a:avLst/>
          </a:prstGeom>
          <a:noFill/>
          <a:ln w="9525">
            <a:noFill/>
            <a:miter lim="800000"/>
            <a:headEnd/>
            <a:tailEnd/>
          </a:ln>
        </p:spPr>
      </p:pic>
    </p:spTree>
    <p:extLst>
      <p:ext uri="{BB962C8B-B14F-4D97-AF65-F5344CB8AC3E}">
        <p14:creationId xmlns:p14="http://schemas.microsoft.com/office/powerpoint/2010/main" val="4450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growth theory</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model of economic growth we have developed was essentially developed by Nobel Laureate Robert Solow in the 1950s.</a:t>
            </a:r>
          </a:p>
          <a:p>
            <a:pPr marL="342900" indent="-342900">
              <a:spcBef>
                <a:spcPts val="0"/>
              </a:spcBef>
              <a:spcAft>
                <a:spcPts val="1200"/>
              </a:spcAft>
              <a:buFont typeface="Arial" panose="020B0604020202020204" pitchFamily="34" charset="0"/>
              <a:buChar char="•"/>
            </a:pPr>
            <a:r>
              <a:rPr lang="en-US" dirty="0"/>
              <a:t>Solow did not seek to </a:t>
            </a:r>
            <a:r>
              <a:rPr lang="en-US" i="1" dirty="0"/>
              <a:t>explain</a:t>
            </a:r>
            <a:r>
              <a:rPr lang="en-US" dirty="0"/>
              <a:t> technological change, instead treating it as the result of chance scientific discoveries.</a:t>
            </a:r>
          </a:p>
          <a:p>
            <a:pPr>
              <a:spcBef>
                <a:spcPts val="0"/>
              </a:spcBef>
              <a:spcAft>
                <a:spcPts val="1200"/>
              </a:spcAft>
            </a:pPr>
            <a:endParaRPr lang="en-US" dirty="0"/>
          </a:p>
          <a:p>
            <a:pPr>
              <a:spcBef>
                <a:spcPts val="0"/>
              </a:spcBef>
              <a:spcAft>
                <a:spcPts val="1200"/>
              </a:spcAft>
            </a:pPr>
            <a:r>
              <a:rPr lang="en-US" dirty="0"/>
              <a:t>Paul </a:t>
            </a:r>
            <a:r>
              <a:rPr lang="en-US" dirty="0" err="1"/>
              <a:t>Romer</a:t>
            </a:r>
            <a:r>
              <a:rPr lang="en-US" dirty="0"/>
              <a:t> developed the </a:t>
            </a:r>
            <a:r>
              <a:rPr lang="en-US" b="1" i="1" dirty="0"/>
              <a:t>new growth theory</a:t>
            </a:r>
            <a:r>
              <a:rPr lang="en-US" dirty="0"/>
              <a:t>, a model of long-run economic growth that emphasizes that technological change is influenced by economic incentives and so is determined by the working of the market system.</a:t>
            </a:r>
            <a:endParaRPr lang="en-US" i="1" dirty="0"/>
          </a:p>
        </p:txBody>
      </p:sp>
    </p:spTree>
    <p:extLst>
      <p:ext uri="{BB962C8B-B14F-4D97-AF65-F5344CB8AC3E}">
        <p14:creationId xmlns:p14="http://schemas.microsoft.com/office/powerpoint/2010/main" val="27041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Economic Growth:</a:t>
            </a:r>
            <a:r>
              <a:rPr lang="en-US" b="0" dirty="0"/>
              <a:t> Sources and Policies</a:t>
            </a:r>
            <a:endParaRPr lang="en-US" dirty="0"/>
          </a:p>
        </p:txBody>
      </p:sp>
    </p:spTree>
    <p:extLst>
      <p:ext uri="{BB962C8B-B14F-4D97-AF65-F5344CB8AC3E}">
        <p14:creationId xmlns:p14="http://schemas.microsoft.com/office/powerpoint/2010/main" val="75183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growth theory and knowledge capital</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err="1"/>
              <a:t>Romer</a:t>
            </a:r>
            <a:r>
              <a:rPr lang="en-US" dirty="0"/>
              <a:t> argues that the accumulation of </a:t>
            </a:r>
            <a:r>
              <a:rPr lang="en-US" i="1" dirty="0"/>
              <a:t>knowledge capital</a:t>
            </a:r>
            <a:r>
              <a:rPr lang="en-US" dirty="0"/>
              <a:t> is a key determinant of economic growth. Increases in knowledge capital result from research and development, and other technological advances.</a:t>
            </a:r>
          </a:p>
          <a:p>
            <a:pPr>
              <a:spcBef>
                <a:spcPts val="0"/>
              </a:spcBef>
              <a:spcAft>
                <a:spcPts val="1200"/>
              </a:spcAft>
            </a:pPr>
            <a:r>
              <a:rPr lang="en-US" dirty="0"/>
              <a:t>Physical capital is </a:t>
            </a:r>
            <a:r>
              <a:rPr lang="en-US" i="1" dirty="0"/>
              <a:t>rival</a:t>
            </a:r>
            <a:r>
              <a:rPr lang="en-US" dirty="0"/>
              <a:t> and </a:t>
            </a:r>
            <a:r>
              <a:rPr lang="en-US" i="1" dirty="0"/>
              <a:t>excludable</a:t>
            </a:r>
            <a:r>
              <a:rPr lang="en-US" dirty="0"/>
              <a:t>—a </a:t>
            </a:r>
            <a:r>
              <a:rPr lang="en-US" i="1" dirty="0"/>
              <a:t>private good</a:t>
            </a:r>
            <a:r>
              <a:rPr lang="en-US" dirty="0"/>
              <a:t>—and this results in its diminishing returns.</a:t>
            </a:r>
          </a:p>
          <a:p>
            <a:pPr marL="342900" indent="-342900">
              <a:spcBef>
                <a:spcPts val="0"/>
              </a:spcBef>
              <a:spcAft>
                <a:spcPts val="1200"/>
              </a:spcAft>
              <a:buFont typeface="Arial" panose="020B0604020202020204" pitchFamily="34" charset="0"/>
              <a:buChar char="•"/>
            </a:pPr>
            <a:r>
              <a:rPr lang="en-US" dirty="0"/>
              <a:t>But knowledge capital is </a:t>
            </a:r>
            <a:r>
              <a:rPr lang="en-US" dirty="0" err="1"/>
              <a:t>nonrival</a:t>
            </a:r>
            <a:r>
              <a:rPr lang="en-US" dirty="0"/>
              <a:t> and </a:t>
            </a:r>
            <a:r>
              <a:rPr lang="en-US" dirty="0" err="1"/>
              <a:t>nonexcludable</a:t>
            </a:r>
            <a:r>
              <a:rPr lang="en-US" dirty="0"/>
              <a:t>—a </a:t>
            </a:r>
            <a:r>
              <a:rPr lang="en-US" i="1" dirty="0"/>
              <a:t>public good</a:t>
            </a:r>
            <a:r>
              <a:rPr lang="en-US" dirty="0"/>
              <a:t>—and hence results in </a:t>
            </a:r>
            <a:r>
              <a:rPr lang="en-US" i="1" dirty="0"/>
              <a:t>increasing returns</a:t>
            </a:r>
            <a:r>
              <a:rPr lang="en-US" dirty="0"/>
              <a:t>—not at the </a:t>
            </a:r>
            <a:r>
              <a:rPr lang="en-US" i="1" dirty="0"/>
              <a:t>firm level</a:t>
            </a:r>
            <a:r>
              <a:rPr lang="en-US" dirty="0"/>
              <a:t>, but at the </a:t>
            </a:r>
            <a:r>
              <a:rPr lang="en-US" i="1" dirty="0"/>
              <a:t>economy level</a:t>
            </a:r>
            <a:r>
              <a:rPr lang="en-US" dirty="0"/>
              <a:t>.</a:t>
            </a:r>
          </a:p>
          <a:p>
            <a:pPr>
              <a:spcBef>
                <a:spcPts val="0"/>
              </a:spcBef>
              <a:spcAft>
                <a:spcPts val="1200"/>
              </a:spcAft>
            </a:pPr>
            <a:endParaRPr lang="en-US" dirty="0"/>
          </a:p>
        </p:txBody>
      </p:sp>
    </p:spTree>
    <p:extLst>
      <p:ext uri="{BB962C8B-B14F-4D97-AF65-F5344CB8AC3E}">
        <p14:creationId xmlns:p14="http://schemas.microsoft.com/office/powerpoint/2010/main" val="19445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Government’s role in knowledge capital generation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Public goods such as knowledge capital generation result in </a:t>
            </a:r>
            <a:r>
              <a:rPr lang="en-US" i="1" dirty="0"/>
              <a:t>free-riding</a:t>
            </a:r>
            <a:r>
              <a:rPr lang="en-US" dirty="0"/>
              <a:t>: benefitting from goods and services you do not pay for.</a:t>
            </a:r>
          </a:p>
          <a:p>
            <a:pPr>
              <a:spcBef>
                <a:spcPts val="0"/>
              </a:spcBef>
              <a:spcAft>
                <a:spcPts val="1200"/>
              </a:spcAft>
            </a:pPr>
            <a:r>
              <a:rPr lang="en-US" i="1" dirty="0"/>
              <a:t>Example: Bell Labs’ development of transistor technology resulted in immense profits </a:t>
            </a:r>
            <a:r>
              <a:rPr lang="en-US" dirty="0"/>
              <a:t>for other firms</a:t>
            </a:r>
            <a:r>
              <a:rPr lang="en-US" i="1" dirty="0"/>
              <a:t>.</a:t>
            </a:r>
          </a:p>
          <a:p>
            <a:pPr>
              <a:spcBef>
                <a:spcPts val="0"/>
              </a:spcBef>
              <a:spcAft>
                <a:spcPts val="1200"/>
              </a:spcAft>
            </a:pPr>
            <a:endParaRPr lang="en-US" i="1" dirty="0"/>
          </a:p>
          <a:p>
            <a:pPr>
              <a:spcBef>
                <a:spcPts val="0"/>
              </a:spcBef>
              <a:spcAft>
                <a:spcPts val="1200"/>
              </a:spcAft>
            </a:pPr>
            <a:r>
              <a:rPr lang="en-US" dirty="0"/>
              <a:t>Because firms do not enjoy the entire benefit of their knowledge capital, they do not produce enough of it.</a:t>
            </a:r>
          </a:p>
          <a:p>
            <a:pPr>
              <a:spcBef>
                <a:spcPts val="0"/>
              </a:spcBef>
              <a:spcAft>
                <a:spcPts val="1200"/>
              </a:spcAft>
            </a:pPr>
            <a:r>
              <a:rPr lang="en-US" dirty="0"/>
              <a:t>The public good nature of knowledge capital leads to a role for government policy in:</a:t>
            </a:r>
          </a:p>
          <a:p>
            <a:pPr marL="342900" indent="-342900">
              <a:spcBef>
                <a:spcPts val="0"/>
              </a:spcBef>
              <a:spcAft>
                <a:spcPts val="1200"/>
              </a:spcAft>
              <a:buFont typeface="Arial" panose="020B0604020202020204" pitchFamily="34" charset="0"/>
              <a:buChar char="•"/>
            </a:pPr>
            <a:r>
              <a:rPr lang="en-US" dirty="0"/>
              <a:t>Protecting intellectual property with patents and copyrights</a:t>
            </a:r>
          </a:p>
          <a:p>
            <a:pPr marL="342900" indent="-342900">
              <a:spcBef>
                <a:spcPts val="0"/>
              </a:spcBef>
              <a:spcAft>
                <a:spcPts val="1200"/>
              </a:spcAft>
              <a:buFont typeface="Arial" panose="020B0604020202020204" pitchFamily="34" charset="0"/>
              <a:buChar char="•"/>
            </a:pPr>
            <a:r>
              <a:rPr lang="en-US" dirty="0"/>
              <a:t>Subsidizing research and development</a:t>
            </a:r>
          </a:p>
          <a:p>
            <a:pPr marL="342900" indent="-342900">
              <a:spcBef>
                <a:spcPts val="0"/>
              </a:spcBef>
              <a:spcAft>
                <a:spcPts val="1200"/>
              </a:spcAft>
              <a:buFont typeface="Arial" panose="020B0604020202020204" pitchFamily="34" charset="0"/>
              <a:buChar char="•"/>
            </a:pPr>
            <a:r>
              <a:rPr lang="en-US" dirty="0"/>
              <a:t>Subsidizing education</a:t>
            </a:r>
          </a:p>
        </p:txBody>
      </p:sp>
    </p:spTree>
    <p:extLst>
      <p:ext uri="{BB962C8B-B14F-4D97-AF65-F5344CB8AC3E}">
        <p14:creationId xmlns:p14="http://schemas.microsoft.com/office/powerpoint/2010/main" val="31236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intellectual property</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Governments seek to protect intellectual property through the use of patents and copyrights.</a:t>
            </a:r>
          </a:p>
          <a:p>
            <a:pPr marL="342900" indent="-342900">
              <a:spcBef>
                <a:spcPts val="0"/>
              </a:spcBef>
              <a:spcAft>
                <a:spcPts val="1200"/>
              </a:spcAft>
              <a:buFont typeface="Arial" panose="020B0604020202020204" pitchFamily="34" charset="0"/>
              <a:buChar char="•"/>
            </a:pPr>
            <a:r>
              <a:rPr lang="en-US" dirty="0"/>
              <a:t>Allowing firms to benefit from their own research and development increases their incentive to perform it.</a:t>
            </a:r>
          </a:p>
          <a:p>
            <a:pPr>
              <a:spcBef>
                <a:spcPts val="0"/>
              </a:spcBef>
              <a:spcAft>
                <a:spcPts val="1200"/>
              </a:spcAft>
            </a:pPr>
            <a:endParaRPr lang="en-US" b="1" i="1" dirty="0"/>
          </a:p>
          <a:p>
            <a:pPr>
              <a:spcBef>
                <a:spcPts val="0"/>
              </a:spcBef>
              <a:spcAft>
                <a:spcPts val="1200"/>
              </a:spcAft>
            </a:pPr>
            <a:r>
              <a:rPr lang="en-US" b="1" i="1" dirty="0"/>
              <a:t>Patents</a:t>
            </a:r>
            <a:r>
              <a:rPr lang="en-US" dirty="0"/>
              <a:t> are the exclusive right to produce a product for a period of 20 years from the date the patent is applied for. This period of time is designed to balance the chance for firm to benefit from its invention against the need of society to benefit from it.</a:t>
            </a:r>
          </a:p>
          <a:p>
            <a:pPr>
              <a:spcBef>
                <a:spcPts val="0"/>
              </a:spcBef>
              <a:spcAft>
                <a:spcPts val="1200"/>
              </a:spcAft>
            </a:pPr>
            <a:endParaRPr lang="en-US" i="1" dirty="0"/>
          </a:p>
          <a:p>
            <a:pPr>
              <a:spcBef>
                <a:spcPts val="0"/>
              </a:spcBef>
              <a:spcAft>
                <a:spcPts val="1200"/>
              </a:spcAft>
            </a:pPr>
            <a:r>
              <a:rPr lang="en-US" i="1" dirty="0"/>
              <a:t>Copyrights</a:t>
            </a:r>
            <a:r>
              <a:rPr lang="en-US" dirty="0"/>
              <a:t> act similarly for creative works like books and films, granting the exclusive right to use the creation during and 70 years after the creator’s lifetime.</a:t>
            </a:r>
          </a:p>
        </p:txBody>
      </p:sp>
    </p:spTree>
    <p:extLst>
      <p:ext uri="{BB962C8B-B14F-4D97-AF65-F5344CB8AC3E}">
        <p14:creationId xmlns:p14="http://schemas.microsoft.com/office/powerpoint/2010/main" val="12238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Subsidizing R&amp;D and education</a:t>
            </a:r>
          </a:p>
        </p:txBody>
      </p:sp>
      <p:sp>
        <p:nvSpPr>
          <p:cNvPr id="3" name="Text Placeholder 2"/>
          <p:cNvSpPr>
            <a:spLocks noGrp="1"/>
          </p:cNvSpPr>
          <p:nvPr>
            <p:ph type="body" sz="quarter" idx="11"/>
          </p:nvPr>
        </p:nvSpPr>
        <p:spPr/>
        <p:txBody>
          <a:bodyPr/>
          <a:lstStyle/>
          <a:p>
            <a:pPr>
              <a:spcBef>
                <a:spcPts val="0"/>
              </a:spcBef>
              <a:spcAft>
                <a:spcPts val="1200"/>
              </a:spcAft>
            </a:pPr>
            <a:r>
              <a:rPr lang="en-US" b="1" i="1" dirty="0"/>
              <a:t>Subsidizing research and development</a:t>
            </a:r>
          </a:p>
          <a:p>
            <a:pPr>
              <a:spcBef>
                <a:spcPts val="0"/>
              </a:spcBef>
              <a:spcAft>
                <a:spcPts val="1200"/>
              </a:spcAft>
            </a:pPr>
            <a:r>
              <a:rPr lang="en-US" dirty="0"/>
              <a:t>Governments might perform research directly—like NASA and the National Institutes of Health—or subsidize researchers at institutions like universities.</a:t>
            </a:r>
          </a:p>
          <a:p>
            <a:pPr>
              <a:spcBef>
                <a:spcPts val="0"/>
              </a:spcBef>
              <a:spcAft>
                <a:spcPts val="1200"/>
              </a:spcAft>
            </a:pPr>
            <a:r>
              <a:rPr lang="en-US" dirty="0"/>
              <a:t>Similarly, they can provide tax-incentives to firms performing R&amp;D.</a:t>
            </a:r>
          </a:p>
          <a:p>
            <a:pPr>
              <a:spcBef>
                <a:spcPts val="0"/>
              </a:spcBef>
              <a:spcAft>
                <a:spcPts val="1200"/>
              </a:spcAft>
            </a:pPr>
            <a:endParaRPr lang="en-US" b="1" i="1" dirty="0"/>
          </a:p>
          <a:p>
            <a:pPr>
              <a:spcBef>
                <a:spcPts val="0"/>
              </a:spcBef>
              <a:spcAft>
                <a:spcPts val="1200"/>
              </a:spcAft>
            </a:pPr>
            <a:r>
              <a:rPr lang="en-US" b="1" i="1" dirty="0"/>
              <a:t>Subsidizing education</a:t>
            </a:r>
          </a:p>
          <a:p>
            <a:pPr>
              <a:spcBef>
                <a:spcPts val="0"/>
              </a:spcBef>
              <a:spcAft>
                <a:spcPts val="1200"/>
              </a:spcAft>
            </a:pPr>
            <a:r>
              <a:rPr lang="en-US" dirty="0"/>
              <a:t>In order to perform research and development, workers need to be technically trained. If firms provide this training, they recoup the cost by paying workers lower wages, decreasing the incentive for workers to take such jobs.</a:t>
            </a:r>
          </a:p>
          <a:p>
            <a:pPr>
              <a:spcBef>
                <a:spcPts val="0"/>
              </a:spcBef>
              <a:spcAft>
                <a:spcPts val="1200"/>
              </a:spcAft>
            </a:pPr>
            <a:r>
              <a:rPr lang="en-US" dirty="0"/>
              <a:t>A solution to this is to have the government subsidize education, as it does in all high-income countries.</a:t>
            </a:r>
          </a:p>
          <a:p>
            <a:endParaRPr lang="en-US" dirty="0"/>
          </a:p>
        </p:txBody>
      </p:sp>
    </p:spTree>
    <p:extLst>
      <p:ext uri="{BB962C8B-B14F-4D97-AF65-F5344CB8AC3E}">
        <p14:creationId xmlns:p14="http://schemas.microsoft.com/office/powerpoint/2010/main" val="2013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Joseph Schumpeter and creative destruction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Joseph Schumpeter was born in Austria in 1883, and grew up there before moving to the United States. Schumpeter developed a model of growth emphasizing his view that new products unleashed a </a:t>
            </a:r>
            <a:r>
              <a:rPr lang="en-US" i="1" dirty="0"/>
              <a:t>“gale of creative destruction”</a:t>
            </a:r>
            <a:r>
              <a:rPr lang="en-US" dirty="0"/>
              <a:t>.</a:t>
            </a:r>
          </a:p>
          <a:p>
            <a:pPr>
              <a:spcBef>
                <a:spcPts val="0"/>
              </a:spcBef>
              <a:spcAft>
                <a:spcPts val="1200"/>
              </a:spcAft>
            </a:pPr>
            <a:r>
              <a:rPr lang="en-US" i="1" dirty="0"/>
              <a:t>Example: The automobile replaced the horse-drawn carriage by serving better the needs of consumers. This “creation” “destroyed” carriage-makes and associated firms.</a:t>
            </a:r>
          </a:p>
          <a:p>
            <a:pPr>
              <a:spcBef>
                <a:spcPts val="0"/>
              </a:spcBef>
              <a:spcAft>
                <a:spcPts val="1200"/>
              </a:spcAft>
            </a:pPr>
            <a:endParaRPr lang="en-US" dirty="0"/>
          </a:p>
          <a:p>
            <a:pPr>
              <a:spcBef>
                <a:spcPts val="0"/>
              </a:spcBef>
              <a:spcAft>
                <a:spcPts val="1200"/>
              </a:spcAft>
            </a:pPr>
            <a:r>
              <a:rPr lang="en-US" dirty="0"/>
              <a:t>To Schumpeter, the entrepreneur is central to economic growth; and the profits of entrepreneurs provide the incentive for bringing together the factors of production—labor, capital, and natural resources—in new ways.</a:t>
            </a:r>
          </a:p>
        </p:txBody>
      </p:sp>
    </p:spTree>
    <p:extLst>
      <p:ext uri="{BB962C8B-B14F-4D97-AF65-F5344CB8AC3E}">
        <p14:creationId xmlns:p14="http://schemas.microsoft.com/office/powerpoint/2010/main" val="22125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Economic Growth in the United States</a:t>
            </a:r>
            <a:endParaRPr lang="en-US" dirty="0"/>
          </a:p>
        </p:txBody>
      </p:sp>
      <p:sp>
        <p:nvSpPr>
          <p:cNvPr id="3" name="Content Placeholder 2"/>
          <p:cNvSpPr>
            <a:spLocks noGrp="1"/>
          </p:cNvSpPr>
          <p:nvPr>
            <p:ph sz="quarter" idx="10"/>
          </p:nvPr>
        </p:nvSpPr>
        <p:spPr/>
        <p:txBody>
          <a:bodyPr/>
          <a:lstStyle/>
          <a:p>
            <a:r>
              <a:rPr lang="en-US" dirty="0"/>
              <a:t>22.3</a:t>
            </a:r>
          </a:p>
        </p:txBody>
      </p:sp>
      <p:sp>
        <p:nvSpPr>
          <p:cNvPr id="4" name="Text Placeholder 3"/>
          <p:cNvSpPr>
            <a:spLocks noGrp="1"/>
          </p:cNvSpPr>
          <p:nvPr>
            <p:ph type="body" sz="quarter" idx="11"/>
          </p:nvPr>
        </p:nvSpPr>
        <p:spPr/>
        <p:txBody>
          <a:bodyPr/>
          <a:lstStyle/>
          <a:p>
            <a:r>
              <a:rPr lang="en-US" dirty="0"/>
              <a:t>Discuss fluctuations in productivity growth in the United States.</a:t>
            </a:r>
          </a:p>
        </p:txBody>
      </p:sp>
    </p:spTree>
    <p:extLst>
      <p:ext uri="{BB962C8B-B14F-4D97-AF65-F5344CB8AC3E}">
        <p14:creationId xmlns:p14="http://schemas.microsoft.com/office/powerpoint/2010/main" val="4188187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Economic growth in the United States</a:t>
            </a:r>
          </a:p>
        </p:txBody>
      </p:sp>
      <p:sp>
        <p:nvSpPr>
          <p:cNvPr id="2" name="Text Placeholder 1"/>
          <p:cNvSpPr>
            <a:spLocks noGrp="1"/>
          </p:cNvSpPr>
          <p:nvPr>
            <p:ph type="body" sz="quarter" idx="11"/>
          </p:nvPr>
        </p:nvSpPr>
        <p:spPr>
          <a:xfrm>
            <a:off x="152400" y="838200"/>
            <a:ext cx="3429000" cy="5638800"/>
          </a:xfrm>
        </p:spPr>
        <p:txBody>
          <a:bodyPr/>
          <a:lstStyle/>
          <a:p>
            <a:pPr>
              <a:spcAft>
                <a:spcPts val="0"/>
              </a:spcAft>
            </a:pPr>
            <a:r>
              <a:rPr lang="en-US" dirty="0"/>
              <a:t>Growth rates in the United States were relatively modest</a:t>
            </a:r>
            <a:br>
              <a:rPr lang="en-US" dirty="0"/>
            </a:br>
            <a:r>
              <a:rPr lang="en-US" dirty="0"/>
              <a:t>prior to 1900.</a:t>
            </a:r>
          </a:p>
          <a:p>
            <a:pPr>
              <a:spcAft>
                <a:spcPts val="0"/>
              </a:spcAft>
            </a:pPr>
            <a:r>
              <a:rPr lang="en-US" dirty="0"/>
              <a:t>In the 20</a:t>
            </a:r>
            <a:r>
              <a:rPr lang="en-US" baseline="30000" dirty="0"/>
              <a:t>th</a:t>
            </a:r>
            <a:r>
              <a:rPr lang="en-US" dirty="0"/>
              <a:t> century, firms and the U.S. government invested heavily in research and development, resulting in increasing growth rates.</a:t>
            </a:r>
          </a:p>
          <a:p>
            <a:pPr>
              <a:spcAft>
                <a:spcPts val="0"/>
              </a:spcAft>
            </a:pPr>
            <a:r>
              <a:rPr lang="en-US" dirty="0"/>
              <a:t>Growth rates remained high until the mid-1970s, when they fell unexpectedly, before picking up again in the mid-1990s.</a:t>
            </a:r>
          </a:p>
        </p:txBody>
      </p:sp>
      <p:sp>
        <p:nvSpPr>
          <p:cNvPr id="3" name="Text Placeholder 2"/>
          <p:cNvSpPr>
            <a:spLocks noGrp="1"/>
          </p:cNvSpPr>
          <p:nvPr>
            <p:ph type="body" sz="quarter" idx="12"/>
          </p:nvPr>
        </p:nvSpPr>
        <p:spPr/>
        <p:txBody>
          <a:bodyPr/>
          <a:lstStyle/>
          <a:p>
            <a:r>
              <a:rPr lang="en-US" dirty="0"/>
              <a:t>Average annual growth rates in real GDP per hour worked in the United States</a:t>
            </a:r>
          </a:p>
        </p:txBody>
      </p:sp>
      <p:sp>
        <p:nvSpPr>
          <p:cNvPr id="4" name="Text Placeholder 3"/>
          <p:cNvSpPr>
            <a:spLocks noGrp="1"/>
          </p:cNvSpPr>
          <p:nvPr>
            <p:ph type="body" sz="quarter" idx="13"/>
          </p:nvPr>
        </p:nvSpPr>
        <p:spPr/>
        <p:txBody>
          <a:bodyPr/>
          <a:lstStyle/>
          <a:p>
            <a:r>
              <a:rPr lang="en-US" dirty="0"/>
              <a:t>Figure 11.5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5600" y="899567"/>
            <a:ext cx="6172200" cy="4510634"/>
          </a:xfrm>
          <a:prstGeom prst="rect">
            <a:avLst/>
          </a:prstGeom>
        </p:spPr>
      </p:pic>
    </p:spTree>
    <p:extLst>
      <p:ext uri="{BB962C8B-B14F-4D97-AF65-F5344CB8AC3E}">
        <p14:creationId xmlns:p14="http://schemas.microsoft.com/office/powerpoint/2010/main" val="39162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childTnLst>
                          </p:cTn>
                        </p:par>
                        <p:par>
                          <p:cTn id="15" fill="hold">
                            <p:stCondLst>
                              <p:cond delay="125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7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750"/>
                                        <p:tgtEl>
                                          <p:spTgt spid="9"/>
                                        </p:tgtEl>
                                      </p:cBhvr>
                                    </p:animEffect>
                                  </p:childTnLst>
                                </p:cTn>
                              </p:par>
                            </p:childTnLst>
                          </p:cTn>
                        </p:par>
                        <p:par>
                          <p:cTn id="28" fill="hold">
                            <p:stCondLst>
                              <p:cond delay="125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750"/>
                                        <p:tgtEl>
                                          <p:spTgt spid="11"/>
                                        </p:tgtEl>
                                      </p:cBhvr>
                                    </p:animEffect>
                                  </p:childTnLst>
                                </p:cTn>
                              </p:par>
                            </p:childTnLst>
                          </p:cTn>
                        </p:par>
                        <p:par>
                          <p:cTn id="41" fill="hold">
                            <p:stCondLst>
                              <p:cond delay="1250"/>
                            </p:stCondLst>
                            <p:childTnLst>
                              <p:par>
                                <p:cTn id="42" presetID="2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caused the productivity slowdown of 1974-95?</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Some economists argue that there was not really a slowdown in economic growth—the appearance is a result of how we measure growth.</a:t>
            </a:r>
          </a:p>
          <a:p>
            <a:pPr marL="342900" indent="-342900">
              <a:spcBef>
                <a:spcPts val="0"/>
              </a:spcBef>
              <a:spcAft>
                <a:spcPts val="1200"/>
              </a:spcAft>
              <a:buFont typeface="Arial" panose="020B0604020202020204" pitchFamily="34" charset="0"/>
              <a:buChar char="•"/>
            </a:pPr>
            <a:r>
              <a:rPr lang="en-US" dirty="0"/>
              <a:t>From the 1970s, most growth in output came in the form of </a:t>
            </a:r>
            <a:r>
              <a:rPr lang="en-US" i="1" dirty="0"/>
              <a:t>services</a:t>
            </a:r>
            <a:r>
              <a:rPr lang="en-US" dirty="0"/>
              <a:t> rather than </a:t>
            </a:r>
            <a:r>
              <a:rPr lang="en-US" i="1" dirty="0"/>
              <a:t>goods</a:t>
            </a:r>
            <a:r>
              <a:rPr lang="en-US" dirty="0"/>
              <a:t>. Improvements in services come mostly through quality differences, which are harder to measure for services than for goods.</a:t>
            </a:r>
          </a:p>
          <a:p>
            <a:pPr>
              <a:spcBef>
                <a:spcPts val="0"/>
              </a:spcBef>
              <a:spcAft>
                <a:spcPts val="1200"/>
              </a:spcAft>
            </a:pPr>
            <a:endParaRPr lang="en-US" dirty="0"/>
          </a:p>
          <a:p>
            <a:pPr>
              <a:spcBef>
                <a:spcPts val="0"/>
              </a:spcBef>
              <a:spcAft>
                <a:spcPts val="1200"/>
              </a:spcAft>
            </a:pPr>
            <a:r>
              <a:rPr lang="en-US" dirty="0"/>
              <a:t>An alternative argument is that America concentrated more on quality-of-life issues, like health and safety, environmental regulations, and a change in educational focus.</a:t>
            </a:r>
          </a:p>
          <a:p>
            <a:pPr marL="342900" indent="-342900">
              <a:spcBef>
                <a:spcPts val="0"/>
              </a:spcBef>
              <a:spcAft>
                <a:spcPts val="1200"/>
              </a:spcAft>
              <a:buFont typeface="Arial" panose="020B0604020202020204" pitchFamily="34" charset="0"/>
              <a:buChar char="•"/>
            </a:pPr>
            <a:r>
              <a:rPr lang="en-US" dirty="0"/>
              <a:t>Other high-income countries experienced similarly-timed slowdowns, suggesting that the United States was not doing something uniquely counter-productive over this time.</a:t>
            </a:r>
          </a:p>
          <a:p>
            <a:endParaRPr lang="en-US" dirty="0"/>
          </a:p>
        </p:txBody>
      </p:sp>
    </p:spTree>
    <p:extLst>
      <p:ext uri="{BB962C8B-B14F-4D97-AF65-F5344CB8AC3E}">
        <p14:creationId xmlns:p14="http://schemas.microsoft.com/office/powerpoint/2010/main" val="18510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Is the U.S. headed for another productivity slowdown?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New technology has driven improvements in labor productivity from 1996-2012.</a:t>
            </a:r>
          </a:p>
          <a:p>
            <a:pPr>
              <a:spcBef>
                <a:spcPts val="0"/>
              </a:spcBef>
              <a:spcAft>
                <a:spcPts val="1200"/>
              </a:spcAft>
            </a:pPr>
            <a:r>
              <a:rPr lang="en-US" i="1" dirty="0"/>
              <a:t>Examples: faster data processing (computers etc.); better communication (cell phones, the internet)</a:t>
            </a:r>
          </a:p>
          <a:p>
            <a:pPr>
              <a:spcBef>
                <a:spcPts val="0"/>
              </a:spcBef>
              <a:spcAft>
                <a:spcPts val="1200"/>
              </a:spcAft>
            </a:pPr>
            <a:endParaRPr lang="en-US" dirty="0"/>
          </a:p>
          <a:p>
            <a:pPr>
              <a:spcBef>
                <a:spcPts val="0"/>
              </a:spcBef>
              <a:spcAft>
                <a:spcPts val="1200"/>
              </a:spcAft>
            </a:pPr>
            <a:r>
              <a:rPr lang="en-US" dirty="0"/>
              <a:t>Some economists argue that changes in quality of services have been particularly important over the last decade and a half.</a:t>
            </a:r>
          </a:p>
          <a:p>
            <a:pPr marL="342900" indent="-342900">
              <a:spcBef>
                <a:spcPts val="0"/>
              </a:spcBef>
              <a:spcAft>
                <a:spcPts val="1200"/>
              </a:spcAft>
              <a:buFont typeface="Arial" panose="020B0604020202020204" pitchFamily="34" charset="0"/>
              <a:buChar char="•"/>
            </a:pPr>
            <a:r>
              <a:rPr lang="en-US" dirty="0"/>
              <a:t>So GDP growth has understated the actual growth of the economy.</a:t>
            </a:r>
          </a:p>
          <a:p>
            <a:pPr marL="342900" indent="-342900">
              <a:spcBef>
                <a:spcPts val="0"/>
              </a:spcBef>
              <a:spcAft>
                <a:spcPts val="1200"/>
              </a:spcAft>
              <a:buFont typeface="Arial" panose="020B0604020202020204" pitchFamily="34" charset="0"/>
              <a:buChar char="•"/>
            </a:pPr>
            <a:endParaRPr lang="en-US" dirty="0"/>
          </a:p>
          <a:p>
            <a:pPr>
              <a:spcBef>
                <a:spcPts val="0"/>
              </a:spcBef>
              <a:spcAft>
                <a:spcPts val="1200"/>
              </a:spcAft>
            </a:pPr>
            <a:r>
              <a:rPr lang="en-US" dirty="0"/>
              <a:t>But it may be that many of these gains are going to improving consumer products rather than improving labor productivity.</a:t>
            </a:r>
          </a:p>
          <a:p>
            <a:pPr marL="342900" indent="-342900">
              <a:spcBef>
                <a:spcPts val="0"/>
              </a:spcBef>
              <a:spcAft>
                <a:spcPts val="1200"/>
              </a:spcAft>
              <a:buFont typeface="Arial" panose="020B0604020202020204" pitchFamily="34" charset="0"/>
              <a:buChar char="•"/>
            </a:pPr>
            <a:r>
              <a:rPr lang="en-US" dirty="0"/>
              <a:t>This casts doubt on the future of economic growth in the U.S.</a:t>
            </a:r>
          </a:p>
        </p:txBody>
      </p:sp>
    </p:spTree>
    <p:extLst>
      <p:ext uri="{BB962C8B-B14F-4D97-AF65-F5344CB8AC3E}">
        <p14:creationId xmlns:p14="http://schemas.microsoft.com/office/powerpoint/2010/main" val="7369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Isn’t the Whole World Rich?</a:t>
            </a:r>
          </a:p>
        </p:txBody>
      </p:sp>
      <p:sp>
        <p:nvSpPr>
          <p:cNvPr id="3" name="Content Placeholder 2"/>
          <p:cNvSpPr>
            <a:spLocks noGrp="1"/>
          </p:cNvSpPr>
          <p:nvPr>
            <p:ph sz="quarter" idx="10"/>
          </p:nvPr>
        </p:nvSpPr>
        <p:spPr/>
        <p:txBody>
          <a:bodyPr/>
          <a:lstStyle/>
          <a:p>
            <a:r>
              <a:rPr lang="en-US" dirty="0"/>
              <a:t>22.4</a:t>
            </a:r>
          </a:p>
        </p:txBody>
      </p:sp>
      <p:sp>
        <p:nvSpPr>
          <p:cNvPr id="4" name="Text Placeholder 3"/>
          <p:cNvSpPr>
            <a:spLocks noGrp="1"/>
          </p:cNvSpPr>
          <p:nvPr>
            <p:ph type="body" sz="quarter" idx="11"/>
          </p:nvPr>
        </p:nvSpPr>
        <p:spPr/>
        <p:txBody>
          <a:bodyPr/>
          <a:lstStyle/>
          <a:p>
            <a:r>
              <a:rPr lang="en-US" dirty="0"/>
              <a:t>Explain economic catch-up and discuss why many poor countries have not experienced rapid economic growth.</a:t>
            </a:r>
          </a:p>
        </p:txBody>
      </p:sp>
    </p:spTree>
    <p:extLst>
      <p:ext uri="{BB962C8B-B14F-4D97-AF65-F5344CB8AC3E}">
        <p14:creationId xmlns:p14="http://schemas.microsoft.com/office/powerpoint/2010/main" val="130124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economic growth</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In the previous chapter, we looked at ways to measure economic growth in the long and short terms.</a:t>
            </a:r>
          </a:p>
          <a:p>
            <a:pPr>
              <a:spcBef>
                <a:spcPts val="0"/>
              </a:spcBef>
              <a:spcAft>
                <a:spcPts val="1200"/>
              </a:spcAft>
            </a:pPr>
            <a:r>
              <a:rPr lang="en-US" dirty="0"/>
              <a:t>In this chapter, we will consider the effects of different government policies on long-term economic growth.</a:t>
            </a:r>
          </a:p>
          <a:p>
            <a:pPr marL="342900" indent="-342900">
              <a:spcBef>
                <a:spcPts val="0"/>
              </a:spcBef>
              <a:spcAft>
                <a:spcPts val="1200"/>
              </a:spcAft>
              <a:buFont typeface="Arial" panose="020B0604020202020204" pitchFamily="34" charset="0"/>
              <a:buChar char="•"/>
            </a:pPr>
            <a:r>
              <a:rPr lang="en-US" dirty="0"/>
              <a:t>Economic growth, after all, is not inevitable; history has seen long periods of stagnation where no sustained increases in output per capita occurred.</a:t>
            </a:r>
          </a:p>
          <a:p>
            <a:pPr>
              <a:spcBef>
                <a:spcPts val="0"/>
              </a:spcBef>
              <a:spcAft>
                <a:spcPts val="1200"/>
              </a:spcAft>
            </a:pPr>
            <a:endParaRPr lang="en-US" dirty="0"/>
          </a:p>
          <a:p>
            <a:pPr>
              <a:spcBef>
                <a:spcPts val="0"/>
              </a:spcBef>
              <a:spcAft>
                <a:spcPts val="1200"/>
              </a:spcAft>
            </a:pPr>
            <a:r>
              <a:rPr lang="en-US" dirty="0"/>
              <a:t>Why have some countries been able to achieve rapidly-increasing real GDP per capita, while other countries have failed to keep pace?</a:t>
            </a:r>
          </a:p>
          <a:p>
            <a:pPr marL="342900" indent="-342900">
              <a:spcBef>
                <a:spcPts val="0"/>
              </a:spcBef>
              <a:spcAft>
                <a:spcPts val="1200"/>
              </a:spcAft>
              <a:buFont typeface="Arial" panose="020B0604020202020204" pitchFamily="34" charset="0"/>
              <a:buChar char="•"/>
            </a:pPr>
            <a:r>
              <a:rPr lang="en-US" dirty="0"/>
              <a:t>Our goal in this chapter is to develop a </a:t>
            </a:r>
            <a:r>
              <a:rPr lang="en-US" i="1" dirty="0"/>
              <a:t>model of economic growth</a:t>
            </a:r>
            <a:r>
              <a:rPr lang="en-US" dirty="0"/>
              <a:t> to help answer questions such as this.</a:t>
            </a:r>
          </a:p>
        </p:txBody>
      </p:sp>
    </p:spTree>
    <p:extLst>
      <p:ext uri="{BB962C8B-B14F-4D97-AF65-F5344CB8AC3E}">
        <p14:creationId xmlns:p14="http://schemas.microsoft.com/office/powerpoint/2010/main" val="6529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can we predict nations’ growth rates?</a:t>
            </a:r>
          </a:p>
        </p:txBody>
      </p:sp>
      <p:sp>
        <p:nvSpPr>
          <p:cNvPr id="2" name="Text Placeholder 1"/>
          <p:cNvSpPr>
            <a:spLocks noGrp="1"/>
          </p:cNvSpPr>
          <p:nvPr>
            <p:ph type="body" sz="quarter" idx="11"/>
          </p:nvPr>
        </p:nvSpPr>
        <p:spPr>
          <a:xfrm>
            <a:off x="152400" y="838200"/>
            <a:ext cx="4267200" cy="5867400"/>
          </a:xfrm>
        </p:spPr>
        <p:txBody>
          <a:bodyPr/>
          <a:lstStyle/>
          <a:p>
            <a:pPr>
              <a:spcAft>
                <a:spcPts val="0"/>
              </a:spcAft>
            </a:pPr>
            <a:r>
              <a:rPr lang="en-US" dirty="0"/>
              <a:t>The economic growth model predicts that poor countries will grow faster than rich countries.</a:t>
            </a:r>
          </a:p>
          <a:p>
            <a:pPr>
              <a:spcAft>
                <a:spcPts val="0"/>
              </a:spcAft>
            </a:pPr>
            <a:r>
              <a:rPr lang="en-US" dirty="0"/>
              <a:t>This is because:</a:t>
            </a:r>
          </a:p>
          <a:p>
            <a:pPr marL="342900" indent="-342900">
              <a:spcAft>
                <a:spcPts val="0"/>
              </a:spcAft>
              <a:buFont typeface="Arial" pitchFamily="34" charset="0"/>
              <a:buChar char="•"/>
            </a:pPr>
            <a:r>
              <a:rPr lang="en-US" dirty="0"/>
              <a:t>The effect of additional capital is greater, for countries with smaller capital stocks</a:t>
            </a:r>
          </a:p>
          <a:p>
            <a:pPr marL="342900" indent="-342900">
              <a:spcAft>
                <a:spcPts val="0"/>
              </a:spcAft>
              <a:buFont typeface="Arial" pitchFamily="34" charset="0"/>
              <a:buChar char="•"/>
            </a:pPr>
            <a:r>
              <a:rPr lang="en-US" dirty="0"/>
              <a:t>There are greater advances in technology immediately available to poorer countries</a:t>
            </a:r>
          </a:p>
          <a:p>
            <a:pPr>
              <a:spcAft>
                <a:spcPts val="0"/>
              </a:spcAft>
            </a:pPr>
            <a:endParaRPr lang="en-US" dirty="0"/>
          </a:p>
          <a:p>
            <a:pPr>
              <a:spcAft>
                <a:spcPts val="0"/>
              </a:spcAft>
            </a:pPr>
            <a:r>
              <a:rPr lang="en-US" dirty="0"/>
              <a:t>This leads to a prediction of </a:t>
            </a:r>
            <a:r>
              <a:rPr lang="en-US" i="1" dirty="0"/>
              <a:t>catch-up</a:t>
            </a:r>
            <a:r>
              <a:rPr lang="en-US" dirty="0"/>
              <a:t>: that the level of GDP per capita (or income per capita) in poor countries will grow faster than in rich countries.</a:t>
            </a:r>
          </a:p>
        </p:txBody>
      </p:sp>
      <p:sp>
        <p:nvSpPr>
          <p:cNvPr id="3" name="Text Placeholder 2"/>
          <p:cNvSpPr>
            <a:spLocks noGrp="1"/>
          </p:cNvSpPr>
          <p:nvPr>
            <p:ph type="body" sz="quarter" idx="12"/>
          </p:nvPr>
        </p:nvSpPr>
        <p:spPr/>
        <p:txBody>
          <a:bodyPr/>
          <a:lstStyle/>
          <a:p>
            <a:r>
              <a:rPr lang="en-US" dirty="0"/>
              <a:t>The catch-up predicted by the economic growth model</a:t>
            </a:r>
          </a:p>
        </p:txBody>
      </p:sp>
      <p:sp>
        <p:nvSpPr>
          <p:cNvPr id="4" name="Text Placeholder 3"/>
          <p:cNvSpPr>
            <a:spLocks noGrp="1"/>
          </p:cNvSpPr>
          <p:nvPr>
            <p:ph type="body" sz="quarter" idx="13"/>
          </p:nvPr>
        </p:nvSpPr>
        <p:spPr/>
        <p:txBody>
          <a:bodyPr/>
          <a:lstStyle/>
          <a:p>
            <a:r>
              <a:rPr lang="en-US" dirty="0"/>
              <a:t>Figure 11.6</a:t>
            </a:r>
          </a:p>
        </p:txBody>
      </p:sp>
      <p:pic>
        <p:nvPicPr>
          <p:cNvPr id="6" name="Picture 9" descr="Fig22-7-1"/>
          <p:cNvPicPr>
            <a:picLocks noChangeAspect="1" noChangeArrowheads="1"/>
          </p:cNvPicPr>
          <p:nvPr/>
        </p:nvPicPr>
        <p:blipFill>
          <a:blip r:embed="rId3"/>
          <a:srcRect/>
          <a:stretch>
            <a:fillRect/>
          </a:stretch>
        </p:blipFill>
        <p:spPr bwMode="auto">
          <a:xfrm>
            <a:off x="4054537" y="786606"/>
            <a:ext cx="5041838" cy="4394994"/>
          </a:xfrm>
          <a:prstGeom prst="rect">
            <a:avLst/>
          </a:prstGeom>
          <a:noFill/>
          <a:ln w="9525">
            <a:noFill/>
            <a:miter lim="800000"/>
            <a:headEnd/>
            <a:tailEnd/>
          </a:ln>
        </p:spPr>
      </p:pic>
      <p:pic>
        <p:nvPicPr>
          <p:cNvPr id="7" name="Picture 10" descr="Fig22-7-2"/>
          <p:cNvPicPr>
            <a:picLocks noChangeAspect="1" noChangeArrowheads="1"/>
          </p:cNvPicPr>
          <p:nvPr/>
        </p:nvPicPr>
        <p:blipFill>
          <a:blip r:embed="rId4"/>
          <a:srcRect/>
          <a:stretch>
            <a:fillRect/>
          </a:stretch>
        </p:blipFill>
        <p:spPr bwMode="auto">
          <a:xfrm>
            <a:off x="4054537" y="786606"/>
            <a:ext cx="5041838" cy="4394994"/>
          </a:xfrm>
          <a:prstGeom prst="rect">
            <a:avLst/>
          </a:prstGeom>
          <a:noFill/>
          <a:ln w="9525">
            <a:noFill/>
            <a:miter lim="800000"/>
            <a:headEnd/>
            <a:tailEnd/>
          </a:ln>
        </p:spPr>
      </p:pic>
      <p:pic>
        <p:nvPicPr>
          <p:cNvPr id="8" name="Picture 7" descr="Fig22-7-3"/>
          <p:cNvPicPr>
            <a:picLocks noChangeAspect="1" noChangeArrowheads="1"/>
          </p:cNvPicPr>
          <p:nvPr/>
        </p:nvPicPr>
        <p:blipFill>
          <a:blip r:embed="rId5"/>
          <a:srcRect/>
          <a:stretch>
            <a:fillRect/>
          </a:stretch>
        </p:blipFill>
        <p:spPr bwMode="auto">
          <a:xfrm>
            <a:off x="4054537" y="786606"/>
            <a:ext cx="5041838" cy="4394994"/>
          </a:xfrm>
          <a:prstGeom prst="rect">
            <a:avLst/>
          </a:prstGeom>
          <a:noFill/>
          <a:ln w="9525">
            <a:noFill/>
            <a:miter lim="800000"/>
            <a:headEnd/>
            <a:tailEnd/>
          </a:ln>
        </p:spPr>
      </p:pic>
      <p:pic>
        <p:nvPicPr>
          <p:cNvPr id="9" name="Picture 8" descr="Fig22-7-4.gif"/>
          <p:cNvPicPr>
            <a:picLocks noChangeAspect="1"/>
          </p:cNvPicPr>
          <p:nvPr/>
        </p:nvPicPr>
        <p:blipFill>
          <a:blip r:embed="rId6"/>
          <a:srcRect/>
          <a:stretch>
            <a:fillRect/>
          </a:stretch>
        </p:blipFill>
        <p:spPr bwMode="auto">
          <a:xfrm>
            <a:off x="4054537" y="786606"/>
            <a:ext cx="5041838" cy="4394994"/>
          </a:xfrm>
          <a:prstGeom prst="rect">
            <a:avLst/>
          </a:prstGeom>
          <a:noFill/>
          <a:ln w="9525">
            <a:noFill/>
            <a:miter lim="800000"/>
            <a:headEnd/>
            <a:tailEnd/>
          </a:ln>
        </p:spPr>
      </p:pic>
    </p:spTree>
    <p:extLst>
      <p:ext uri="{BB962C8B-B14F-4D97-AF65-F5344CB8AC3E}">
        <p14:creationId xmlns:p14="http://schemas.microsoft.com/office/powerpoint/2010/main" val="29814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Catch-up among high income countries</a:t>
            </a:r>
          </a:p>
        </p:txBody>
      </p:sp>
      <p:sp>
        <p:nvSpPr>
          <p:cNvPr id="2" name="Text Placeholder 1"/>
          <p:cNvSpPr>
            <a:spLocks noGrp="1"/>
          </p:cNvSpPr>
          <p:nvPr>
            <p:ph type="body" sz="quarter" idx="11"/>
          </p:nvPr>
        </p:nvSpPr>
        <p:spPr>
          <a:xfrm>
            <a:off x="152400" y="838200"/>
            <a:ext cx="3276600" cy="5638800"/>
          </a:xfrm>
        </p:spPr>
        <p:txBody>
          <a:bodyPr/>
          <a:lstStyle/>
          <a:p>
            <a:pPr>
              <a:spcAft>
                <a:spcPts val="1200"/>
              </a:spcAft>
            </a:pPr>
            <a:r>
              <a:rPr lang="en-US" dirty="0"/>
              <a:t>Examining high-income countries, we see strong evidence</a:t>
            </a:r>
            <a:br>
              <a:rPr lang="en-US" dirty="0"/>
            </a:br>
            <a:r>
              <a:rPr lang="en-US" dirty="0"/>
              <a:t>of the catch-up hypothesis.</a:t>
            </a:r>
          </a:p>
          <a:p>
            <a:pPr>
              <a:spcAft>
                <a:spcPts val="1200"/>
              </a:spcAft>
            </a:pPr>
            <a:r>
              <a:rPr lang="en-US" dirty="0"/>
              <a:t>Countries that were richer in 1960, like the U.S. and Switzerland, experienced lower growth rates over the next decades than countries that were initially poorer, like Ireland, Singapore, and South Korea.</a:t>
            </a:r>
          </a:p>
          <a:p>
            <a:endParaRPr lang="en-US" dirty="0"/>
          </a:p>
        </p:txBody>
      </p:sp>
      <p:sp>
        <p:nvSpPr>
          <p:cNvPr id="3" name="Text Placeholder 2"/>
          <p:cNvSpPr>
            <a:spLocks noGrp="1"/>
          </p:cNvSpPr>
          <p:nvPr>
            <p:ph type="body" sz="quarter" idx="12"/>
          </p:nvPr>
        </p:nvSpPr>
        <p:spPr>
          <a:xfrm>
            <a:off x="5867400" y="5562600"/>
            <a:ext cx="2514600" cy="449263"/>
          </a:xfrm>
        </p:spPr>
        <p:txBody>
          <a:bodyPr/>
          <a:lstStyle/>
          <a:p>
            <a:r>
              <a:rPr lang="en-US" dirty="0"/>
              <a:t>There has been catch-up among high-income countries</a:t>
            </a:r>
          </a:p>
        </p:txBody>
      </p:sp>
      <p:sp>
        <p:nvSpPr>
          <p:cNvPr id="4" name="Text Placeholder 3"/>
          <p:cNvSpPr>
            <a:spLocks noGrp="1"/>
          </p:cNvSpPr>
          <p:nvPr>
            <p:ph type="body" sz="quarter" idx="13"/>
          </p:nvPr>
        </p:nvSpPr>
        <p:spPr/>
        <p:txBody>
          <a:bodyPr/>
          <a:lstStyle/>
          <a:p>
            <a:r>
              <a:rPr lang="en-US" dirty="0"/>
              <a:t>Figure 11.7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pic>
        <p:nvPicPr>
          <p:cNvPr id="26" name="Imagen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22641" y="1752600"/>
            <a:ext cx="6845160" cy="3683511"/>
          </a:xfrm>
          <a:prstGeom prst="rect">
            <a:avLst/>
          </a:prstGeom>
        </p:spPr>
      </p:pic>
    </p:spTree>
    <p:extLst>
      <p:ext uri="{BB962C8B-B14F-4D97-AF65-F5344CB8AC3E}">
        <p14:creationId xmlns:p14="http://schemas.microsoft.com/office/powerpoint/2010/main" val="35453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750"/>
                                        <p:tgtEl>
                                          <p:spTgt spid="26"/>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750"/>
                                        <p:tgtEl>
                                          <p:spTgt spid="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75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75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750"/>
                                        <p:tgtEl>
                                          <p:spTgt spid="13"/>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75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750"/>
                                        <p:tgtEl>
                                          <p:spTgt spid="16"/>
                                        </p:tgtEl>
                                      </p:cBhvr>
                                    </p:animEffect>
                                  </p:childTnLst>
                                </p:cTn>
                              </p:par>
                              <p:par>
                                <p:cTn id="44" presetID="22" presetClass="entr" presetSubtype="8"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50"/>
                                        <p:tgtEl>
                                          <p:spTgt spid="17"/>
                                        </p:tgtEl>
                                      </p:cBhvr>
                                    </p:animEffect>
                                  </p:childTnLst>
                                </p:cTn>
                              </p:par>
                              <p:par>
                                <p:cTn id="47" presetID="22" presetClass="entr" presetSubtype="8"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750"/>
                                        <p:tgtEl>
                                          <p:spTgt spid="18"/>
                                        </p:tgtEl>
                                      </p:cBhvr>
                                    </p:animEffect>
                                  </p:childTnLst>
                                </p:cTn>
                              </p:par>
                              <p:par>
                                <p:cTn id="50" presetID="22" presetClass="entr" presetSubtype="8"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750"/>
                                        <p:tgtEl>
                                          <p:spTgt spid="19"/>
                                        </p:tgtEl>
                                      </p:cBhvr>
                                    </p:animEffect>
                                  </p:childTnLst>
                                </p:cTn>
                              </p:par>
                              <p:par>
                                <p:cTn id="53" presetID="22" presetClass="entr" presetSubtype="8"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750"/>
                                        <p:tgtEl>
                                          <p:spTgt spid="20"/>
                                        </p:tgtEl>
                                      </p:cBhvr>
                                    </p:animEffect>
                                  </p:childTnLst>
                                </p:cTn>
                              </p:par>
                              <p:par>
                                <p:cTn id="56" presetID="22" presetClass="entr" presetSubtype="8"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750"/>
                                        <p:tgtEl>
                                          <p:spTgt spid="21"/>
                                        </p:tgtEl>
                                      </p:cBhvr>
                                    </p:animEffect>
                                  </p:childTnLst>
                                </p:cTn>
                              </p:par>
                              <p:par>
                                <p:cTn id="59" presetID="22" presetClass="entr" presetSubtype="8"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750"/>
                                        <p:tgtEl>
                                          <p:spTgt spid="22"/>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750"/>
                                        <p:tgtEl>
                                          <p:spTgt spid="23"/>
                                        </p:tgtEl>
                                      </p:cBhvr>
                                    </p:animEffect>
                                  </p:childTnLst>
                                </p:cTn>
                              </p:par>
                              <p:par>
                                <p:cTn id="65" presetID="22" presetClass="entr" presetSubtype="8"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750"/>
                                        <p:tgtEl>
                                          <p:spTgt spid="24"/>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750"/>
                                        <p:tgtEl>
                                          <p:spTgt spid="25"/>
                                        </p:tgtEl>
                                      </p:cBhvr>
                                    </p:animEffect>
                                  </p:childTnLst>
                                </p:cTn>
                              </p:par>
                            </p:childTnLst>
                          </p:cTn>
                        </p:par>
                        <p:par>
                          <p:cTn id="71" fill="hold">
                            <p:stCondLst>
                              <p:cond delay="2750"/>
                            </p:stCondLst>
                            <p:childTnLst>
                              <p:par>
                                <p:cTn id="72" presetID="22" presetClass="entr" presetSubtype="8"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750"/>
                                        <p:tgtEl>
                                          <p:spTgt spid="8"/>
                                        </p:tgtEl>
                                      </p:cBhvr>
                                    </p:animEffect>
                                  </p:childTnLst>
                                </p:cTn>
                              </p:par>
                            </p:childTnLst>
                          </p:cTn>
                        </p:par>
                        <p:par>
                          <p:cTn id="75" fill="hold">
                            <p:stCondLst>
                              <p:cond delay="3500"/>
                            </p:stCondLst>
                            <p:childTnLst>
                              <p:par>
                                <p:cTn id="76" presetID="22" presetClass="entr" presetSubtype="8" fill="hold" nodeType="afterEffect">
                                  <p:stCondLst>
                                    <p:cond delay="0"/>
                                  </p:stCondLst>
                                  <p:childTnLst>
                                    <p:set>
                                      <p:cBhvr>
                                        <p:cTn id="77" dur="1" fill="hold">
                                          <p:stCondLst>
                                            <p:cond delay="0"/>
                                          </p:stCondLst>
                                        </p:cTn>
                                        <p:tgtEl>
                                          <p:spTgt spid="2">
                                            <p:txEl>
                                              <p:pRg st="1" end="1"/>
                                            </p:txEl>
                                          </p:spTgt>
                                        </p:tgtEl>
                                        <p:attrNameLst>
                                          <p:attrName>style.visibility</p:attrName>
                                        </p:attrNameLst>
                                      </p:cBhvr>
                                      <p:to>
                                        <p:strVal val="visible"/>
                                      </p:to>
                                    </p:set>
                                    <p:animEffect transition="in" filter="wipe(left)">
                                      <p:cBhvr>
                                        <p:cTn id="7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Catch-up among all countries?</a:t>
            </a:r>
          </a:p>
        </p:txBody>
      </p:sp>
      <p:sp>
        <p:nvSpPr>
          <p:cNvPr id="2" name="Text Placeholder 1"/>
          <p:cNvSpPr>
            <a:spLocks noGrp="1"/>
          </p:cNvSpPr>
          <p:nvPr>
            <p:ph type="body" sz="quarter" idx="11"/>
          </p:nvPr>
        </p:nvSpPr>
        <p:spPr>
          <a:xfrm>
            <a:off x="152400" y="1905000"/>
            <a:ext cx="2590800" cy="4572000"/>
          </a:xfrm>
        </p:spPr>
        <p:txBody>
          <a:bodyPr/>
          <a:lstStyle/>
          <a:p>
            <a:pPr>
              <a:spcAft>
                <a:spcPts val="1200"/>
              </a:spcAft>
            </a:pPr>
            <a:r>
              <a:rPr lang="en-US" dirty="0"/>
              <a:t>However if we extend the set of countries to all countries for which statistics are available, our catch-up model appears to be worthless.</a:t>
            </a:r>
          </a:p>
          <a:p>
            <a:pPr>
              <a:spcAft>
                <a:spcPts val="1200"/>
              </a:spcAft>
            </a:pPr>
            <a:r>
              <a:rPr lang="en-US" dirty="0"/>
              <a:t>We need to address the failures of the catch-up model.</a:t>
            </a:r>
          </a:p>
          <a:p>
            <a:endParaRPr lang="en-US" dirty="0"/>
          </a:p>
        </p:txBody>
      </p:sp>
      <p:sp>
        <p:nvSpPr>
          <p:cNvPr id="3" name="Text Placeholder 2"/>
          <p:cNvSpPr>
            <a:spLocks noGrp="1"/>
          </p:cNvSpPr>
          <p:nvPr>
            <p:ph type="body" sz="quarter" idx="12"/>
          </p:nvPr>
        </p:nvSpPr>
        <p:spPr>
          <a:xfrm>
            <a:off x="5867400" y="5562600"/>
            <a:ext cx="2362200" cy="449263"/>
          </a:xfrm>
        </p:spPr>
        <p:txBody>
          <a:bodyPr/>
          <a:lstStyle/>
          <a:p>
            <a:r>
              <a:rPr lang="en-US" dirty="0"/>
              <a:t>Most of the world hasn’t been catching up</a:t>
            </a:r>
          </a:p>
        </p:txBody>
      </p:sp>
      <p:sp>
        <p:nvSpPr>
          <p:cNvPr id="4" name="Text Placeholder 3"/>
          <p:cNvSpPr>
            <a:spLocks noGrp="1"/>
          </p:cNvSpPr>
          <p:nvPr>
            <p:ph type="body" sz="quarter" idx="13"/>
          </p:nvPr>
        </p:nvSpPr>
        <p:spPr/>
        <p:txBody>
          <a:bodyPr/>
          <a:lstStyle/>
          <a:p>
            <a:r>
              <a:rPr lang="en-US" dirty="0"/>
              <a:t>Figure 11.8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1143000"/>
            <a:ext cx="7391400" cy="33620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1" y="1143000"/>
            <a:ext cx="7391400" cy="33620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1" y="1143000"/>
            <a:ext cx="7391400" cy="3362002"/>
          </a:xfrm>
          <a:prstGeom prst="rect">
            <a:avLst/>
          </a:prstGeom>
        </p:spPr>
      </p:pic>
      <p:pic>
        <p:nvPicPr>
          <p:cNvPr id="9"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201" y="1143000"/>
            <a:ext cx="7391400" cy="3362002"/>
          </a:xfrm>
          <a:prstGeom prst="rect">
            <a:avLst/>
          </a:prstGeom>
        </p:spPr>
      </p:pic>
      <p:pic>
        <p:nvPicPr>
          <p:cNvPr id="10"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0201" y="1143000"/>
            <a:ext cx="7391400" cy="3362002"/>
          </a:xfrm>
          <a:prstGeom prst="rect">
            <a:avLst/>
          </a:prstGeom>
        </p:spPr>
      </p:pic>
    </p:spTree>
    <p:extLst>
      <p:ext uri="{BB962C8B-B14F-4D97-AF65-F5344CB8AC3E}">
        <p14:creationId xmlns:p14="http://schemas.microsoft.com/office/powerpoint/2010/main" val="26961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75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750"/>
                                        <p:tgtEl>
                                          <p:spTgt spid="9"/>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high-income countries vs. the U.S.</a:t>
            </a:r>
          </a:p>
        </p:txBody>
      </p:sp>
      <p:sp>
        <p:nvSpPr>
          <p:cNvPr id="2" name="Text Placeholder 1"/>
          <p:cNvSpPr>
            <a:spLocks noGrp="1"/>
          </p:cNvSpPr>
          <p:nvPr>
            <p:ph type="body" sz="quarter" idx="11"/>
          </p:nvPr>
        </p:nvSpPr>
        <p:spPr>
          <a:xfrm>
            <a:off x="152400" y="4267200"/>
            <a:ext cx="6705600" cy="2209800"/>
          </a:xfrm>
        </p:spPr>
        <p:txBody>
          <a:bodyPr/>
          <a:lstStyle/>
          <a:p>
            <a:r>
              <a:rPr lang="en-US" dirty="0"/>
              <a:t>The blue bars show real GDP per capita</a:t>
            </a:r>
            <a:br>
              <a:rPr lang="en-US" dirty="0"/>
            </a:br>
            <a:r>
              <a:rPr lang="en-US" dirty="0"/>
              <a:t>in 1990 relative to the United States.</a:t>
            </a:r>
          </a:p>
          <a:p>
            <a:r>
              <a:rPr lang="en-US" dirty="0"/>
              <a:t>The red bars show real GDP per capita</a:t>
            </a:r>
            <a:br>
              <a:rPr lang="en-US" dirty="0"/>
            </a:br>
            <a:r>
              <a:rPr lang="en-US" dirty="0"/>
              <a:t>in 2012 relative to the United States.</a:t>
            </a:r>
          </a:p>
          <a:p>
            <a:pPr marL="342900" indent="-342900">
              <a:buFont typeface="Arial" panose="020B0604020202020204" pitchFamily="34" charset="0"/>
              <a:buChar char="•"/>
            </a:pPr>
            <a:r>
              <a:rPr lang="en-US" dirty="0"/>
              <a:t>In each case, the red bar is lower; these countries are not catching up to the United States. Why?</a:t>
            </a:r>
          </a:p>
        </p:txBody>
      </p:sp>
      <p:sp>
        <p:nvSpPr>
          <p:cNvPr id="3" name="Text Placeholder 2"/>
          <p:cNvSpPr>
            <a:spLocks noGrp="1"/>
          </p:cNvSpPr>
          <p:nvPr>
            <p:ph type="body" sz="quarter" idx="12"/>
          </p:nvPr>
        </p:nvSpPr>
        <p:spPr>
          <a:xfrm>
            <a:off x="6700837" y="4427537"/>
            <a:ext cx="2290763" cy="449263"/>
          </a:xfrm>
        </p:spPr>
        <p:txBody>
          <a:bodyPr/>
          <a:lstStyle/>
          <a:p>
            <a:r>
              <a:rPr lang="en-US" dirty="0"/>
              <a:t>Other high-income countries have stopped catching up to the United States</a:t>
            </a:r>
          </a:p>
        </p:txBody>
      </p:sp>
      <p:sp>
        <p:nvSpPr>
          <p:cNvPr id="4" name="Text Placeholder 3"/>
          <p:cNvSpPr>
            <a:spLocks noGrp="1"/>
          </p:cNvSpPr>
          <p:nvPr>
            <p:ph type="body" sz="quarter" idx="13"/>
          </p:nvPr>
        </p:nvSpPr>
        <p:spPr>
          <a:xfrm>
            <a:off x="5367337" y="4427537"/>
            <a:ext cx="1352550" cy="381000"/>
          </a:xfrm>
        </p:spPr>
        <p:txBody>
          <a:bodyPr/>
          <a:lstStyle/>
          <a:p>
            <a:r>
              <a:rPr lang="en-US" dirty="0"/>
              <a:t>Figure 11.9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3400" y="838200"/>
            <a:ext cx="7807640" cy="3523493"/>
          </a:xfrm>
          <a:prstGeom prst="rect">
            <a:avLst/>
          </a:prstGeom>
        </p:spPr>
      </p:pic>
    </p:spTree>
    <p:extLst>
      <p:ext uri="{BB962C8B-B14F-4D97-AF65-F5344CB8AC3E}">
        <p14:creationId xmlns:p14="http://schemas.microsoft.com/office/powerpoint/2010/main" val="36103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par>
                          <p:cTn id="15" fill="hold">
                            <p:stCondLst>
                              <p:cond delay="125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75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75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75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75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75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5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500"/>
                                        <p:tgtEl>
                                          <p:spTgt spid="2">
                                            <p:txEl>
                                              <p:pRg st="1" end="1"/>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750"/>
                                        <p:tgtEl>
                                          <p:spTgt spid="15"/>
                                        </p:tgtEl>
                                      </p:cBhvr>
                                    </p:animEffect>
                                  </p:childTnLst>
                                </p:cTn>
                              </p:par>
                              <p:par>
                                <p:cTn id="46" presetID="2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75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750"/>
                                        <p:tgtEl>
                                          <p:spTgt spid="17"/>
                                        </p:tgtEl>
                                      </p:cBhvr>
                                    </p:animEffect>
                                  </p:childTnLst>
                                </p:cTn>
                              </p:par>
                              <p:par>
                                <p:cTn id="52" presetID="2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750"/>
                                        <p:tgtEl>
                                          <p:spTgt spid="18"/>
                                        </p:tgtEl>
                                      </p:cBhvr>
                                    </p:animEffect>
                                  </p:childTnLst>
                                </p:cTn>
                              </p:par>
                              <p:par>
                                <p:cTn id="55" presetID="2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75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750"/>
                                        <p:tgtEl>
                                          <p:spTgt spid="20"/>
                                        </p:tgtEl>
                                      </p:cBhvr>
                                    </p:animEffect>
                                  </p:childTnLst>
                                </p:cTn>
                              </p:par>
                              <p:par>
                                <p:cTn id="61" presetID="2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750"/>
                                        <p:tgtEl>
                                          <p:spTgt spid="21"/>
                                        </p:tgtEl>
                                      </p:cBhvr>
                                    </p:animEffect>
                                  </p:childTnLst>
                                </p:cTn>
                              </p:par>
                            </p:childTnLst>
                          </p:cTn>
                        </p:par>
                        <p:par>
                          <p:cTn id="64" fill="hold">
                            <p:stCondLst>
                              <p:cond delay="1250"/>
                            </p:stCondLst>
                            <p:childTnLst>
                              <p:par>
                                <p:cTn id="65" presetID="22" presetClass="entr" presetSubtype="8" fill="hold"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Why are high-income countries not catching the U.S.?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A combination of reasons explain this:</a:t>
            </a:r>
          </a:p>
          <a:p>
            <a:pPr marL="342900" indent="-342900">
              <a:spcBef>
                <a:spcPts val="0"/>
              </a:spcBef>
              <a:spcAft>
                <a:spcPts val="1200"/>
              </a:spcAft>
              <a:buFont typeface="Arial" pitchFamily="34" charset="0"/>
              <a:buChar char="•"/>
            </a:pPr>
            <a:r>
              <a:rPr lang="en-US" dirty="0"/>
              <a:t>U.S. labor markets are relatively flexible; hiring and firing workers is relatively unrestricted by government regulation.</a:t>
            </a:r>
          </a:p>
          <a:p>
            <a:pPr marL="1085850" lvl="1" indent="-342900">
              <a:spcBef>
                <a:spcPts val="0"/>
              </a:spcBef>
              <a:spcAft>
                <a:spcPts val="1200"/>
              </a:spcAft>
              <a:buFont typeface="Arial" pitchFamily="34" charset="0"/>
              <a:buChar char="•"/>
            </a:pPr>
            <a:r>
              <a:rPr lang="en-US" sz="2200" i="0" dirty="0"/>
              <a:t>Similarly, American workers tend to enter the work force sooner and retire later than do workers in Europe.</a:t>
            </a:r>
          </a:p>
          <a:p>
            <a:pPr marL="342900" indent="-342900">
              <a:spcBef>
                <a:spcPts val="0"/>
              </a:spcBef>
              <a:spcAft>
                <a:spcPts val="1200"/>
              </a:spcAft>
              <a:buFont typeface="Arial" pitchFamily="34" charset="0"/>
              <a:buChar char="•"/>
            </a:pPr>
            <a:r>
              <a:rPr lang="en-US" dirty="0"/>
              <a:t>The U.S. financial system is relatively efficient, and the high volume of trading ensures high </a:t>
            </a:r>
            <a:r>
              <a:rPr lang="en-US" i="1" dirty="0"/>
              <a:t>liquidity</a:t>
            </a:r>
            <a:r>
              <a:rPr lang="en-US" dirty="0"/>
              <a:t>, making the U.S. an attractive place to invest.</a:t>
            </a:r>
          </a:p>
          <a:p>
            <a:pPr marL="1085850" lvl="1" indent="-342900">
              <a:spcBef>
                <a:spcPts val="0"/>
              </a:spcBef>
              <a:spcAft>
                <a:spcPts val="1200"/>
              </a:spcAft>
              <a:buFont typeface="Arial" pitchFamily="34" charset="0"/>
              <a:buChar char="•"/>
            </a:pPr>
            <a:r>
              <a:rPr lang="en-US" sz="2200" i="0" dirty="0"/>
              <a:t>Small firms find obtaining capital relatively easy in the U.S. due to the advent of venture capital firms.</a:t>
            </a:r>
          </a:p>
        </p:txBody>
      </p:sp>
    </p:spTree>
    <p:extLst>
      <p:ext uri="{BB962C8B-B14F-4D97-AF65-F5344CB8AC3E}">
        <p14:creationId xmlns:p14="http://schemas.microsoft.com/office/powerpoint/2010/main" val="32679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lack of growth in many low-income countries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Economists point to four key factors in explaining why many low-income countries are growing so slowly:</a:t>
            </a:r>
          </a:p>
          <a:p>
            <a:pPr marL="342900" indent="-342900">
              <a:spcBef>
                <a:spcPts val="0"/>
              </a:spcBef>
              <a:spcAft>
                <a:spcPts val="1200"/>
              </a:spcAft>
              <a:buFont typeface="Arial" panose="020B0604020202020204" pitchFamily="34" charset="0"/>
              <a:buChar char="•"/>
              <a:defRPr/>
            </a:pPr>
            <a:r>
              <a:rPr lang="en-US" dirty="0"/>
              <a:t>Failure to enforce the rule of law</a:t>
            </a:r>
          </a:p>
          <a:p>
            <a:pPr marL="342900" indent="-342900">
              <a:spcBef>
                <a:spcPts val="0"/>
              </a:spcBef>
              <a:spcAft>
                <a:spcPts val="1200"/>
              </a:spcAft>
              <a:buFont typeface="Arial" panose="020B0604020202020204" pitchFamily="34" charset="0"/>
              <a:buChar char="•"/>
              <a:defRPr/>
            </a:pPr>
            <a:r>
              <a:rPr lang="en-US" dirty="0"/>
              <a:t>Wars and revolutions</a:t>
            </a:r>
          </a:p>
          <a:p>
            <a:pPr marL="342900" indent="-342900">
              <a:spcBef>
                <a:spcPts val="0"/>
              </a:spcBef>
              <a:spcAft>
                <a:spcPts val="1200"/>
              </a:spcAft>
              <a:buFont typeface="Arial" panose="020B0604020202020204" pitchFamily="34" charset="0"/>
              <a:buChar char="•"/>
              <a:defRPr/>
            </a:pPr>
            <a:r>
              <a:rPr lang="en-US" dirty="0"/>
              <a:t>Poor public education and health</a:t>
            </a:r>
          </a:p>
          <a:p>
            <a:pPr marL="342900" indent="-342900">
              <a:spcBef>
                <a:spcPts val="0"/>
              </a:spcBef>
              <a:spcAft>
                <a:spcPts val="1200"/>
              </a:spcAft>
              <a:buFont typeface="Arial" panose="020B0604020202020204" pitchFamily="34" charset="0"/>
              <a:buChar char="•"/>
              <a:defRPr/>
            </a:pPr>
            <a:r>
              <a:rPr lang="en-US" dirty="0"/>
              <a:t>Low rates of saving and investment</a:t>
            </a:r>
          </a:p>
          <a:p>
            <a:pPr marL="342900" indent="-342900">
              <a:spcBef>
                <a:spcPts val="0"/>
              </a:spcBef>
              <a:spcAft>
                <a:spcPts val="1200"/>
              </a:spcAft>
              <a:buFont typeface="Arial" panose="020B0604020202020204" pitchFamily="34" charset="0"/>
              <a:buChar char="•"/>
              <a:defRPr/>
            </a:pPr>
            <a:endParaRPr lang="en-US" dirty="0"/>
          </a:p>
          <a:p>
            <a:pPr>
              <a:spcBef>
                <a:spcPts val="0"/>
              </a:spcBef>
              <a:spcAft>
                <a:spcPts val="1200"/>
              </a:spcAft>
              <a:defRPr/>
            </a:pPr>
            <a:r>
              <a:rPr lang="en-US" dirty="0"/>
              <a:t>We will address each of these over the following slides.</a:t>
            </a:r>
          </a:p>
          <a:p>
            <a:endParaRPr lang="en-US" dirty="0"/>
          </a:p>
        </p:txBody>
      </p:sp>
    </p:spTree>
    <p:extLst>
      <p:ext uri="{BB962C8B-B14F-4D97-AF65-F5344CB8AC3E}">
        <p14:creationId xmlns:p14="http://schemas.microsoft.com/office/powerpoint/2010/main" val="7276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enforce the rule of law</a:t>
            </a:r>
          </a:p>
        </p:txBody>
      </p:sp>
      <p:sp>
        <p:nvSpPr>
          <p:cNvPr id="3" name="Text Placeholder 2"/>
          <p:cNvSpPr>
            <a:spLocks noGrp="1"/>
          </p:cNvSpPr>
          <p:nvPr>
            <p:ph type="body" sz="quarter" idx="11"/>
          </p:nvPr>
        </p:nvSpPr>
        <p:spPr>
          <a:xfrm>
            <a:off x="152400" y="838200"/>
            <a:ext cx="8686800" cy="5638800"/>
          </a:xfrm>
        </p:spPr>
        <p:txBody>
          <a:bodyPr/>
          <a:lstStyle/>
          <a:p>
            <a:pPr>
              <a:spcBef>
                <a:spcPts val="0"/>
              </a:spcBef>
              <a:spcAft>
                <a:spcPts val="1200"/>
              </a:spcAft>
              <a:defRPr/>
            </a:pPr>
            <a:r>
              <a:rPr lang="en-US" dirty="0"/>
              <a:t>The </a:t>
            </a:r>
            <a:r>
              <a:rPr lang="en-US" b="1" i="1" dirty="0"/>
              <a:t>rule of law</a:t>
            </a:r>
            <a:r>
              <a:rPr lang="en-US" b="1" dirty="0"/>
              <a:t> </a:t>
            </a:r>
            <a:r>
              <a:rPr lang="en-US" dirty="0"/>
              <a:t>refers to the ability of a government to enforce the laws of the country, particularly with respect to protecting private property and enforcing contracts. </a:t>
            </a:r>
          </a:p>
          <a:p>
            <a:pPr>
              <a:spcBef>
                <a:spcPts val="0"/>
              </a:spcBef>
              <a:spcAft>
                <a:spcPts val="1200"/>
              </a:spcAft>
              <a:defRPr/>
            </a:pPr>
            <a:endParaRPr lang="en-US" dirty="0"/>
          </a:p>
          <a:p>
            <a:pPr>
              <a:spcBef>
                <a:spcPts val="0"/>
              </a:spcBef>
              <a:spcAft>
                <a:spcPts val="1200"/>
              </a:spcAft>
              <a:defRPr/>
            </a:pPr>
            <a:r>
              <a:rPr lang="en-US" dirty="0"/>
              <a:t>For entrepreneurs in a market economy to succeed, the government must guarantee </a:t>
            </a:r>
            <a:r>
              <a:rPr lang="en-US" b="1" i="1" dirty="0"/>
              <a:t>property rights</a:t>
            </a:r>
            <a:r>
              <a:rPr lang="en-US" dirty="0"/>
              <a:t>: the rights individuals or firms have to the exclusive use of their property, including the right to buy or sell it.</a:t>
            </a:r>
          </a:p>
          <a:p>
            <a:pPr marL="342900" indent="-342900">
              <a:spcBef>
                <a:spcPts val="0"/>
              </a:spcBef>
              <a:spcAft>
                <a:spcPts val="1200"/>
              </a:spcAft>
              <a:buFont typeface="Arial" panose="020B0604020202020204" pitchFamily="34" charset="0"/>
              <a:buChar char="•"/>
              <a:defRPr/>
            </a:pPr>
            <a:r>
              <a:rPr lang="en-US" dirty="0"/>
              <a:t>Otherwise, entrepreneurs will not risk starting a business.</a:t>
            </a:r>
          </a:p>
          <a:p>
            <a:pPr>
              <a:spcBef>
                <a:spcPts val="0"/>
              </a:spcBef>
              <a:spcAft>
                <a:spcPts val="1200"/>
              </a:spcAft>
              <a:defRPr/>
            </a:pPr>
            <a:endParaRPr lang="en-US" dirty="0"/>
          </a:p>
          <a:p>
            <a:pPr>
              <a:spcBef>
                <a:spcPts val="0"/>
              </a:spcBef>
              <a:spcAft>
                <a:spcPts val="1200"/>
              </a:spcAft>
              <a:defRPr/>
            </a:pPr>
            <a:r>
              <a:rPr lang="en-US" dirty="0"/>
              <a:t>Also important is an independent court system to enforce contracts.</a:t>
            </a:r>
          </a:p>
        </p:txBody>
      </p:sp>
    </p:spTree>
    <p:extLst>
      <p:ext uri="{BB962C8B-B14F-4D97-AF65-F5344CB8AC3E}">
        <p14:creationId xmlns:p14="http://schemas.microsoft.com/office/powerpoint/2010/main" val="15385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t>NYC parking tickets and international corruption</a:t>
            </a:r>
          </a:p>
        </p:txBody>
      </p:sp>
      <p:sp>
        <p:nvSpPr>
          <p:cNvPr id="2" name="Text Placeholder 1"/>
          <p:cNvSpPr>
            <a:spLocks noGrp="1"/>
          </p:cNvSpPr>
          <p:nvPr>
            <p:ph type="body" sz="quarter" idx="11"/>
          </p:nvPr>
        </p:nvSpPr>
        <p:spPr>
          <a:xfrm>
            <a:off x="152400" y="838200"/>
            <a:ext cx="4114800" cy="3886200"/>
          </a:xfrm>
        </p:spPr>
        <p:txBody>
          <a:bodyPr/>
          <a:lstStyle/>
          <a:p>
            <a:pPr>
              <a:spcAft>
                <a:spcPts val="0"/>
              </a:spcAft>
            </a:pPr>
            <a:r>
              <a:rPr lang="en-US" dirty="0"/>
              <a:t>Every country sends delegates to the United Nations in New York City.</a:t>
            </a:r>
          </a:p>
          <a:p>
            <a:pPr>
              <a:spcAft>
                <a:spcPts val="0"/>
              </a:spcAft>
            </a:pPr>
            <a:r>
              <a:rPr lang="en-US" dirty="0"/>
              <a:t>Under international law, these delegates are immune from prosecution under U.S. law.</a:t>
            </a:r>
          </a:p>
          <a:p>
            <a:pPr marL="342900" indent="-342900">
              <a:spcAft>
                <a:spcPts val="0"/>
              </a:spcAft>
              <a:buFont typeface="Arial" panose="020B0604020202020204" pitchFamily="34" charset="0"/>
              <a:buChar char="•"/>
            </a:pPr>
            <a:r>
              <a:rPr lang="en-US" dirty="0"/>
              <a:t>This provides a test of a “culture of corruption”: when you are immune from the law, what do you do?</a:t>
            </a:r>
          </a:p>
        </p:txBody>
      </p:sp>
      <p:sp>
        <p:nvSpPr>
          <p:cNvPr id="7" name="Text Placeholder 1"/>
          <p:cNvSpPr txBox="1">
            <a:spLocks/>
          </p:cNvSpPr>
          <p:nvPr/>
        </p:nvSpPr>
        <p:spPr>
          <a:xfrm>
            <a:off x="152400" y="4495800"/>
            <a:ext cx="8610600" cy="147955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kern="0" dirty="0"/>
              <a:t>Two economists examined the numbers of parking tickets per delegate from the least and most corrupt countries. They found the most corrupt countries had delegates that ignored U.S. parking laws the most, suggesting a culture of ignoring the rule of law.</a:t>
            </a:r>
          </a:p>
        </p:txBody>
      </p:sp>
      <p:pic>
        <p:nvPicPr>
          <p:cNvPr id="4" name="Picture 3" descr="MTC_10b_22_Corruption_PPT_1.gif"/>
          <p:cNvPicPr>
            <a:picLocks noChangeAspect="1"/>
          </p:cNvPicPr>
          <p:nvPr/>
        </p:nvPicPr>
        <p:blipFill>
          <a:blip r:embed="rId2"/>
          <a:srcRect/>
          <a:stretch>
            <a:fillRect/>
          </a:stretch>
        </p:blipFill>
        <p:spPr bwMode="auto">
          <a:xfrm>
            <a:off x="4038600" y="1219200"/>
            <a:ext cx="5080367" cy="2895600"/>
          </a:xfrm>
          <a:prstGeom prst="rect">
            <a:avLst/>
          </a:prstGeom>
          <a:noFill/>
          <a:ln w="9525">
            <a:noFill/>
            <a:miter lim="800000"/>
            <a:headEnd/>
            <a:tailEnd/>
          </a:ln>
        </p:spPr>
      </p:pic>
      <p:pic>
        <p:nvPicPr>
          <p:cNvPr id="5" name="Picture 4" descr="MTC_10b_22_Corruption_PPT_2.gif"/>
          <p:cNvPicPr>
            <a:picLocks noChangeAspect="1"/>
          </p:cNvPicPr>
          <p:nvPr/>
        </p:nvPicPr>
        <p:blipFill>
          <a:blip r:embed="rId3"/>
          <a:srcRect/>
          <a:stretch>
            <a:fillRect/>
          </a:stretch>
        </p:blipFill>
        <p:spPr bwMode="auto">
          <a:xfrm>
            <a:off x="4038600" y="1219200"/>
            <a:ext cx="5080367" cy="2895600"/>
          </a:xfrm>
          <a:prstGeom prst="rect">
            <a:avLst/>
          </a:prstGeom>
          <a:noFill/>
          <a:ln w="9525">
            <a:noFill/>
            <a:miter lim="800000"/>
            <a:headEnd/>
            <a:tailEnd/>
          </a:ln>
        </p:spPr>
      </p:pic>
      <p:pic>
        <p:nvPicPr>
          <p:cNvPr id="6" name="Picture 5" descr="MTC_10b_22_Corruption_PPT_3.gif"/>
          <p:cNvPicPr>
            <a:picLocks noChangeAspect="1"/>
          </p:cNvPicPr>
          <p:nvPr/>
        </p:nvPicPr>
        <p:blipFill>
          <a:blip r:embed="rId4"/>
          <a:srcRect/>
          <a:stretch>
            <a:fillRect/>
          </a:stretch>
        </p:blipFill>
        <p:spPr bwMode="auto">
          <a:xfrm>
            <a:off x="4038600" y="1219200"/>
            <a:ext cx="5080367" cy="2895600"/>
          </a:xfrm>
          <a:prstGeom prst="rect">
            <a:avLst/>
          </a:prstGeom>
          <a:noFill/>
          <a:ln w="9525">
            <a:noFill/>
            <a:miter lim="800000"/>
            <a:headEnd/>
            <a:tailEnd/>
          </a:ln>
        </p:spPr>
      </p:pic>
    </p:spTree>
    <p:extLst>
      <p:ext uri="{BB962C8B-B14F-4D97-AF65-F5344CB8AC3E}">
        <p14:creationId xmlns:p14="http://schemas.microsoft.com/office/powerpoint/2010/main" val="5644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000"/>
                                        <p:tgtEl>
                                          <p:spTgt spid="4"/>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1000"/>
                                        <p:tgtEl>
                                          <p:spTgt spid="5"/>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reasons for lack of growth in poor countries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Wars and revolutions</a:t>
            </a:r>
          </a:p>
          <a:p>
            <a:pPr>
              <a:spcBef>
                <a:spcPts val="0"/>
              </a:spcBef>
              <a:spcAft>
                <a:spcPts val="1200"/>
              </a:spcAft>
              <a:defRPr/>
            </a:pPr>
            <a:r>
              <a:rPr lang="en-US" dirty="0"/>
              <a:t>Wars and revolutions make investment and technological growth difficult.</a:t>
            </a:r>
          </a:p>
          <a:p>
            <a:pPr>
              <a:spcBef>
                <a:spcPts val="0"/>
              </a:spcBef>
              <a:spcAft>
                <a:spcPts val="1200"/>
              </a:spcAft>
              <a:defRPr/>
            </a:pPr>
            <a:r>
              <a:rPr lang="en-US" i="1" dirty="0"/>
              <a:t>Example: Mozambique had almost two decades of civil war in the 1970s and 1980s, with declining real GDP per capita.</a:t>
            </a:r>
          </a:p>
          <a:p>
            <a:pPr>
              <a:spcBef>
                <a:spcPts val="0"/>
              </a:spcBef>
              <a:spcAft>
                <a:spcPts val="1200"/>
              </a:spcAft>
              <a:defRPr/>
            </a:pPr>
            <a:r>
              <a:rPr lang="en-US" i="1" dirty="0"/>
              <a:t>When the civil wars ended, it experienced growth: 3.7% per year, from 1990 to 2009.</a:t>
            </a:r>
          </a:p>
          <a:p>
            <a:pPr>
              <a:spcBef>
                <a:spcPts val="0"/>
              </a:spcBef>
              <a:spcAft>
                <a:spcPts val="1200"/>
              </a:spcAft>
              <a:defRPr/>
            </a:pPr>
            <a:r>
              <a:rPr lang="en-US" b="1" i="1" dirty="0"/>
              <a:t>Poor public education and health</a:t>
            </a:r>
          </a:p>
          <a:p>
            <a:pPr>
              <a:spcBef>
                <a:spcPts val="0"/>
              </a:spcBef>
              <a:spcAft>
                <a:spcPts val="1200"/>
              </a:spcAft>
              <a:defRPr/>
            </a:pPr>
            <a:r>
              <a:rPr lang="en-US" dirty="0"/>
              <a:t>With weak public schools and poor health care, workers are less productive.</a:t>
            </a:r>
          </a:p>
          <a:p>
            <a:pPr>
              <a:spcBef>
                <a:spcPts val="0"/>
              </a:spcBef>
              <a:spcAft>
                <a:spcPts val="1200"/>
              </a:spcAft>
              <a:defRPr/>
            </a:pPr>
            <a:r>
              <a:rPr lang="en-US" b="1" i="1" dirty="0"/>
              <a:t>Low rates of saving and investment</a:t>
            </a:r>
            <a:endParaRPr lang="en-US" b="1" dirty="0"/>
          </a:p>
          <a:p>
            <a:pPr>
              <a:spcBef>
                <a:spcPts val="0"/>
              </a:spcBef>
              <a:spcAft>
                <a:spcPts val="1200"/>
              </a:spcAft>
              <a:defRPr/>
            </a:pPr>
            <a:r>
              <a:rPr lang="en-US" dirty="0"/>
              <a:t>Undeveloped and insecure financial systems create a “vicious cycle” of low savings and investment, preventing growth.</a:t>
            </a:r>
          </a:p>
          <a:p>
            <a:endParaRPr lang="en-US" dirty="0"/>
          </a:p>
        </p:txBody>
      </p:sp>
    </p:spTree>
    <p:extLst>
      <p:ext uri="{BB962C8B-B14F-4D97-AF65-F5344CB8AC3E}">
        <p14:creationId xmlns:p14="http://schemas.microsoft.com/office/powerpoint/2010/main" val="33988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benefits of foreign investment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One way to exit the vicious cycle of low savings and investment is through foreign investment:</a:t>
            </a:r>
          </a:p>
          <a:p>
            <a:pPr>
              <a:spcBef>
                <a:spcPts val="0"/>
              </a:spcBef>
              <a:spcAft>
                <a:spcPts val="1200"/>
              </a:spcAft>
              <a:defRPr/>
            </a:pPr>
            <a:r>
              <a:rPr lang="en-US" b="1" i="1" dirty="0"/>
              <a:t>Foreign direct investment</a:t>
            </a:r>
            <a:r>
              <a:rPr lang="en-US" dirty="0"/>
              <a:t>: The purchase or building by a corporation of a facility in a foreign country.</a:t>
            </a:r>
          </a:p>
          <a:p>
            <a:pPr>
              <a:spcBef>
                <a:spcPts val="0"/>
              </a:spcBef>
              <a:spcAft>
                <a:spcPts val="1200"/>
              </a:spcAft>
              <a:defRPr/>
            </a:pPr>
            <a:r>
              <a:rPr lang="en-US" b="1" i="1" dirty="0"/>
              <a:t>Foreign portfolio investment</a:t>
            </a:r>
            <a:r>
              <a:rPr lang="en-US" dirty="0"/>
              <a:t>: The purchase by an individual or a firm of stocks or bonds issued in another country.</a:t>
            </a:r>
          </a:p>
          <a:p>
            <a:pPr>
              <a:spcBef>
                <a:spcPts val="0"/>
              </a:spcBef>
              <a:spcAft>
                <a:spcPts val="1200"/>
              </a:spcAft>
              <a:defRPr/>
            </a:pPr>
            <a:r>
              <a:rPr lang="en-US" dirty="0"/>
              <a:t>In the Great Depression and WWII, many low-income countries were hurt by falling exports; but they took the wrong lesson, cutting themselves off from foreign trade and investment.</a:t>
            </a:r>
          </a:p>
          <a:p>
            <a:pPr marL="342900" indent="-342900">
              <a:spcBef>
                <a:spcPts val="0"/>
              </a:spcBef>
              <a:spcAft>
                <a:spcPts val="1200"/>
              </a:spcAft>
              <a:buFont typeface="Arial" panose="020B0604020202020204" pitchFamily="34" charset="0"/>
              <a:buChar char="•"/>
              <a:defRPr/>
            </a:pPr>
            <a:r>
              <a:rPr lang="en-US" dirty="0"/>
              <a:t>By the 1980s, many countries started to realize their mistake, and started to reverse these policies. This resulted in </a:t>
            </a:r>
            <a:r>
              <a:rPr lang="en-US" b="1" i="1" dirty="0"/>
              <a:t>globalization</a:t>
            </a:r>
            <a:r>
              <a:rPr lang="en-US" dirty="0"/>
              <a:t>, the process of countries becoming more open to foreign trade and investment. Countries embracing globalization experienced much higher rates of growth than countries that didn’t.</a:t>
            </a:r>
          </a:p>
          <a:p>
            <a:pPr>
              <a:spcBef>
                <a:spcPts val="0"/>
              </a:spcBef>
              <a:spcAft>
                <a:spcPts val="1200"/>
              </a:spcAft>
              <a:defRPr/>
            </a:pPr>
            <a:endParaRPr lang="en-US" dirty="0"/>
          </a:p>
        </p:txBody>
      </p:sp>
    </p:spTree>
    <p:extLst>
      <p:ext uri="{BB962C8B-B14F-4D97-AF65-F5344CB8AC3E}">
        <p14:creationId xmlns:p14="http://schemas.microsoft.com/office/powerpoint/2010/main" val="9424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Economic Growth over Time and around the World</a:t>
            </a:r>
            <a:endParaRPr lang="en-US" dirty="0"/>
          </a:p>
        </p:txBody>
      </p:sp>
      <p:sp>
        <p:nvSpPr>
          <p:cNvPr id="3" name="Content Placeholder 2"/>
          <p:cNvSpPr>
            <a:spLocks noGrp="1"/>
          </p:cNvSpPr>
          <p:nvPr>
            <p:ph sz="quarter" idx="10"/>
          </p:nvPr>
        </p:nvSpPr>
        <p:spPr/>
        <p:txBody>
          <a:bodyPr/>
          <a:lstStyle/>
          <a:p>
            <a:r>
              <a:rPr lang="en-US" dirty="0"/>
              <a:t>22.1</a:t>
            </a:r>
          </a:p>
        </p:txBody>
      </p:sp>
      <p:sp>
        <p:nvSpPr>
          <p:cNvPr id="4" name="Text Placeholder 3"/>
          <p:cNvSpPr>
            <a:spLocks noGrp="1"/>
          </p:cNvSpPr>
          <p:nvPr>
            <p:ph type="body" sz="quarter" idx="11"/>
          </p:nvPr>
        </p:nvSpPr>
        <p:spPr/>
        <p:txBody>
          <a:bodyPr/>
          <a:lstStyle/>
          <a:p>
            <a:r>
              <a:rPr lang="en-US" dirty="0"/>
              <a:t>Define economic growth, calculate economic growth rates, and describe global trends in economic growth.</a:t>
            </a:r>
          </a:p>
        </p:txBody>
      </p:sp>
    </p:spTree>
    <p:extLst>
      <p:ext uri="{BB962C8B-B14F-4D97-AF65-F5344CB8AC3E}">
        <p14:creationId xmlns:p14="http://schemas.microsoft.com/office/powerpoint/2010/main" val="3666667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Policies</a:t>
            </a:r>
          </a:p>
        </p:txBody>
      </p:sp>
      <p:sp>
        <p:nvSpPr>
          <p:cNvPr id="3" name="Content Placeholder 2"/>
          <p:cNvSpPr>
            <a:spLocks noGrp="1"/>
          </p:cNvSpPr>
          <p:nvPr>
            <p:ph sz="quarter" idx="10"/>
          </p:nvPr>
        </p:nvSpPr>
        <p:spPr/>
        <p:txBody>
          <a:bodyPr/>
          <a:lstStyle/>
          <a:p>
            <a:r>
              <a:rPr lang="en-US" dirty="0"/>
              <a:t>22.5</a:t>
            </a:r>
          </a:p>
        </p:txBody>
      </p:sp>
      <p:sp>
        <p:nvSpPr>
          <p:cNvPr id="4" name="Text Placeholder 3"/>
          <p:cNvSpPr>
            <a:spLocks noGrp="1"/>
          </p:cNvSpPr>
          <p:nvPr>
            <p:ph type="body" sz="quarter" idx="11"/>
          </p:nvPr>
        </p:nvSpPr>
        <p:spPr/>
        <p:txBody>
          <a:bodyPr/>
          <a:lstStyle/>
          <a:p>
            <a:r>
              <a:rPr lang="en-US" dirty="0"/>
              <a:t>Discuss government policies that foster economic growth.</a:t>
            </a:r>
          </a:p>
        </p:txBody>
      </p:sp>
    </p:spTree>
    <p:extLst>
      <p:ext uri="{BB962C8B-B14F-4D97-AF65-F5344CB8AC3E}">
        <p14:creationId xmlns:p14="http://schemas.microsoft.com/office/powerpoint/2010/main" val="139935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Pro-growth policies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What sort of actions can governments take to encourage growth?</a:t>
            </a:r>
          </a:p>
          <a:p>
            <a:pPr>
              <a:spcBef>
                <a:spcPts val="0"/>
              </a:spcBef>
              <a:spcAft>
                <a:spcPts val="1200"/>
              </a:spcAft>
              <a:defRPr/>
            </a:pPr>
            <a:r>
              <a:rPr lang="en-US" b="1" i="1" dirty="0"/>
              <a:t>Enhancing property rights and the rule of law</a:t>
            </a:r>
          </a:p>
          <a:p>
            <a:pPr>
              <a:spcBef>
                <a:spcPts val="0"/>
              </a:spcBef>
              <a:spcAft>
                <a:spcPts val="1200"/>
              </a:spcAft>
              <a:defRPr/>
            </a:pPr>
            <a:r>
              <a:rPr lang="en-US" dirty="0"/>
              <a:t>Working toward independent courts and eliminating corruption is important for encouraging growth.</a:t>
            </a:r>
          </a:p>
          <a:p>
            <a:pPr>
              <a:spcBef>
                <a:spcPts val="0"/>
              </a:spcBef>
              <a:spcAft>
                <a:spcPts val="1200"/>
              </a:spcAft>
              <a:defRPr/>
            </a:pPr>
            <a:r>
              <a:rPr lang="en-US" dirty="0"/>
              <a:t>Although the U.S. is relatively free from corruption today, in the 1800s this was not the case. Reform efforts were important in setting the stage for growth.</a:t>
            </a:r>
            <a:endParaRPr lang="en-US" i="1" dirty="0"/>
          </a:p>
          <a:p>
            <a:pPr>
              <a:spcBef>
                <a:spcPts val="0"/>
              </a:spcBef>
              <a:spcAft>
                <a:spcPts val="1200"/>
              </a:spcAft>
              <a:defRPr/>
            </a:pPr>
            <a:r>
              <a:rPr lang="en-US" b="1" i="1" dirty="0"/>
              <a:t>Improving health and education</a:t>
            </a:r>
          </a:p>
          <a:p>
            <a:pPr>
              <a:spcBef>
                <a:spcPts val="0"/>
              </a:spcBef>
              <a:spcAft>
                <a:spcPts val="1200"/>
              </a:spcAft>
              <a:defRPr/>
            </a:pPr>
            <a:r>
              <a:rPr lang="en-US" dirty="0"/>
              <a:t>Health care and education have </a:t>
            </a:r>
            <a:r>
              <a:rPr lang="en-US" i="1" dirty="0"/>
              <a:t>increasing returns</a:t>
            </a:r>
            <a:r>
              <a:rPr lang="en-US" dirty="0"/>
              <a:t> for a country, with their benefits spilling over to other members of the country.</a:t>
            </a:r>
          </a:p>
          <a:p>
            <a:pPr>
              <a:spcBef>
                <a:spcPts val="0"/>
              </a:spcBef>
              <a:spcAft>
                <a:spcPts val="1200"/>
              </a:spcAft>
              <a:defRPr/>
            </a:pPr>
            <a:r>
              <a:rPr lang="en-US" dirty="0"/>
              <a:t>Improvements in these can help prevent </a:t>
            </a:r>
            <a:r>
              <a:rPr lang="en-US" i="1" dirty="0"/>
              <a:t>brain drain</a:t>
            </a:r>
            <a:r>
              <a:rPr lang="en-US" dirty="0"/>
              <a:t>, where highly educated and successful people leave developing countries to go to high-income countries.</a:t>
            </a:r>
          </a:p>
          <a:p>
            <a:endParaRPr lang="en-US" dirty="0"/>
          </a:p>
        </p:txBody>
      </p:sp>
    </p:spTree>
    <p:extLst>
      <p:ext uri="{BB962C8B-B14F-4D97-AF65-F5344CB8AC3E}">
        <p14:creationId xmlns:p14="http://schemas.microsoft.com/office/powerpoint/2010/main" val="310433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pro-growth policies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What sort of actions can governments take to encourage growth?</a:t>
            </a:r>
          </a:p>
          <a:p>
            <a:pPr>
              <a:spcBef>
                <a:spcPts val="0"/>
              </a:spcBef>
              <a:spcAft>
                <a:spcPts val="1200"/>
              </a:spcAft>
              <a:defRPr/>
            </a:pPr>
            <a:r>
              <a:rPr lang="en-US" b="1" i="1" dirty="0"/>
              <a:t>Policies that promote technological change</a:t>
            </a:r>
          </a:p>
          <a:p>
            <a:pPr>
              <a:spcBef>
                <a:spcPts val="0"/>
              </a:spcBef>
              <a:spcAft>
                <a:spcPts val="1200"/>
              </a:spcAft>
              <a:defRPr/>
            </a:pPr>
            <a:r>
              <a:rPr lang="en-US" dirty="0"/>
              <a:t>Technological change is essential for growth—as we have seen, often more important than acquiring capital.</a:t>
            </a:r>
          </a:p>
          <a:p>
            <a:pPr>
              <a:spcBef>
                <a:spcPts val="0"/>
              </a:spcBef>
              <a:spcAft>
                <a:spcPts val="1200"/>
              </a:spcAft>
              <a:defRPr/>
            </a:pPr>
            <a:r>
              <a:rPr lang="en-US" dirty="0"/>
              <a:t>Low-income countries can encourage technological change by encouraging foreign direct investment.</a:t>
            </a:r>
            <a:endParaRPr lang="en-US" i="1" dirty="0"/>
          </a:p>
          <a:p>
            <a:pPr>
              <a:spcBef>
                <a:spcPts val="0"/>
              </a:spcBef>
              <a:spcAft>
                <a:spcPts val="1200"/>
              </a:spcAft>
              <a:defRPr/>
            </a:pPr>
            <a:r>
              <a:rPr lang="en-US" b="1" i="1" dirty="0"/>
              <a:t>Policies that promote savings and investment</a:t>
            </a:r>
          </a:p>
          <a:p>
            <a:pPr>
              <a:spcBef>
                <a:spcPts val="0"/>
              </a:spcBef>
              <a:spcAft>
                <a:spcPts val="1200"/>
              </a:spcAft>
              <a:defRPr/>
            </a:pPr>
            <a:r>
              <a:rPr lang="en-US" dirty="0"/>
              <a:t>Eliminating corruption is important here, so that people know their assets won’t be seized.</a:t>
            </a:r>
          </a:p>
          <a:p>
            <a:pPr>
              <a:spcBef>
                <a:spcPts val="0"/>
              </a:spcBef>
              <a:spcAft>
                <a:spcPts val="1200"/>
              </a:spcAft>
              <a:defRPr/>
            </a:pPr>
            <a:r>
              <a:rPr lang="en-US" dirty="0"/>
              <a:t>Once this is done, governments can encourage savings and investment through tax incentives, like </a:t>
            </a:r>
            <a:r>
              <a:rPr lang="en-US" i="1" dirty="0"/>
              <a:t>tax-deferred savings plans</a:t>
            </a:r>
            <a:r>
              <a:rPr lang="en-US" dirty="0"/>
              <a:t>, or </a:t>
            </a:r>
            <a:r>
              <a:rPr lang="en-US" i="1" dirty="0"/>
              <a:t>investment tax credits</a:t>
            </a:r>
            <a:r>
              <a:rPr lang="en-US" dirty="0"/>
              <a:t>.</a:t>
            </a:r>
          </a:p>
        </p:txBody>
      </p:sp>
    </p:spTree>
    <p:extLst>
      <p:ext uri="{BB962C8B-B14F-4D97-AF65-F5344CB8AC3E}">
        <p14:creationId xmlns:p14="http://schemas.microsoft.com/office/powerpoint/2010/main" val="13591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t>Will China’s standard of living exceed the U.S.?</a:t>
            </a:r>
          </a:p>
        </p:txBody>
      </p:sp>
      <p:sp>
        <p:nvSpPr>
          <p:cNvPr id="2" name="Text Placeholder 1"/>
          <p:cNvSpPr>
            <a:spLocks noGrp="1"/>
          </p:cNvSpPr>
          <p:nvPr>
            <p:ph type="body" sz="quarter" idx="11"/>
          </p:nvPr>
        </p:nvSpPr>
        <p:spPr>
          <a:xfrm>
            <a:off x="152400" y="838200"/>
            <a:ext cx="4343400" cy="3741935"/>
          </a:xfrm>
        </p:spPr>
        <p:txBody>
          <a:bodyPr/>
          <a:lstStyle/>
          <a:p>
            <a:pPr>
              <a:spcBef>
                <a:spcPts val="0"/>
              </a:spcBef>
              <a:spcAft>
                <a:spcPts val="1200"/>
              </a:spcAft>
              <a:defRPr/>
            </a:pPr>
            <a:r>
              <a:rPr lang="en-US" dirty="0"/>
              <a:t>If Chinese and American growth rates continue, China’s standard of living would exceed that of the U.S. in 2038.</a:t>
            </a:r>
          </a:p>
          <a:p>
            <a:pPr>
              <a:spcBef>
                <a:spcPts val="0"/>
              </a:spcBef>
              <a:spcAft>
                <a:spcPts val="1200"/>
              </a:spcAft>
              <a:defRPr/>
            </a:pPr>
            <a:r>
              <a:rPr lang="en-US" dirty="0"/>
              <a:t>Will this really happen? Several factors suggest that it will not:</a:t>
            </a:r>
          </a:p>
          <a:p>
            <a:pPr marL="342900" indent="-342900">
              <a:spcBef>
                <a:spcPts val="0"/>
              </a:spcBef>
              <a:spcAft>
                <a:spcPts val="1200"/>
              </a:spcAft>
              <a:buFont typeface="Arial" pitchFamily="34" charset="0"/>
              <a:buChar char="•"/>
              <a:defRPr/>
            </a:pPr>
            <a:r>
              <a:rPr lang="en-US" dirty="0"/>
              <a:t>Much of Chinese growth is due to capital investment, which will have diminishing returns.</a:t>
            </a:r>
          </a:p>
          <a:p>
            <a:endParaRPr lang="en-US" dirty="0"/>
          </a:p>
        </p:txBody>
      </p:sp>
      <p:sp>
        <p:nvSpPr>
          <p:cNvPr id="4" name="TextBox 3"/>
          <p:cNvSpPr txBox="1"/>
          <p:nvPr/>
        </p:nvSpPr>
        <p:spPr>
          <a:xfrm>
            <a:off x="152400" y="4570274"/>
            <a:ext cx="8476932" cy="1754326"/>
          </a:xfrm>
          <a:prstGeom prst="rect">
            <a:avLst/>
          </a:prstGeom>
          <a:noFill/>
        </p:spPr>
        <p:txBody>
          <a:bodyPr wrap="square">
            <a:spAutoFit/>
          </a:bodyPr>
          <a:lstStyle/>
          <a:p>
            <a:pPr marL="342900" indent="-342900">
              <a:spcBef>
                <a:spcPts val="0"/>
              </a:spcBef>
              <a:spcAft>
                <a:spcPts val="1200"/>
              </a:spcAft>
              <a:buFont typeface="Arial" pitchFamily="34" charset="0"/>
              <a:buChar char="•"/>
              <a:defRPr/>
            </a:pPr>
            <a:r>
              <a:rPr lang="en-US" sz="2200" b="0" dirty="0"/>
              <a:t>Some of Chinese growth is due to transition to market economy.</a:t>
            </a:r>
          </a:p>
          <a:p>
            <a:pPr marL="342900" indent="-342900">
              <a:spcBef>
                <a:spcPts val="0"/>
              </a:spcBef>
              <a:spcAft>
                <a:spcPts val="1200"/>
              </a:spcAft>
              <a:buFont typeface="Arial" pitchFamily="34" charset="0"/>
              <a:buChar char="•"/>
              <a:defRPr/>
            </a:pPr>
            <a:r>
              <a:rPr lang="en-US" sz="2200" b="0" dirty="0">
                <a:cs typeface="+mn-cs"/>
              </a:rPr>
              <a:t>Aging Chinese population due to population control policies.</a:t>
            </a:r>
          </a:p>
          <a:p>
            <a:pPr marL="342900" indent="-342900">
              <a:spcBef>
                <a:spcPts val="0"/>
              </a:spcBef>
              <a:spcAft>
                <a:spcPts val="1200"/>
              </a:spcAft>
              <a:buFont typeface="Arial" pitchFamily="34" charset="0"/>
              <a:buChar char="•"/>
              <a:defRPr/>
            </a:pPr>
            <a:r>
              <a:rPr lang="en-US" sz="2200" b="0" dirty="0">
                <a:cs typeface="+mn-cs"/>
              </a:rPr>
              <a:t>China remains largely autocratic, with lingering concerns about security of property rights and independent rule of law.</a:t>
            </a:r>
          </a:p>
        </p:txBody>
      </p:sp>
      <p:pic>
        <p:nvPicPr>
          <p:cNvPr id="5" name="Picture 2"/>
          <p:cNvPicPr>
            <a:picLocks noChangeAspect="1" noChangeArrowheads="1"/>
          </p:cNvPicPr>
          <p:nvPr/>
        </p:nvPicPr>
        <p:blipFill>
          <a:blip r:embed="rId2"/>
          <a:srcRect/>
          <a:stretch>
            <a:fillRect/>
          </a:stretch>
        </p:blipFill>
        <p:spPr bwMode="auto">
          <a:xfrm>
            <a:off x="4398729" y="1066800"/>
            <a:ext cx="4683358" cy="3200400"/>
          </a:xfrm>
          <a:prstGeom prst="rect">
            <a:avLst/>
          </a:prstGeom>
          <a:noFill/>
          <a:ln w="9525">
            <a:noFill/>
            <a:miter lim="800000"/>
            <a:headEnd/>
            <a:tailEnd/>
          </a:ln>
        </p:spPr>
      </p:pic>
    </p:spTree>
    <p:extLst>
      <p:ext uri="{BB962C8B-B14F-4D97-AF65-F5344CB8AC3E}">
        <p14:creationId xmlns:p14="http://schemas.microsoft.com/office/powerpoint/2010/main" val="36421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economic growth good or bad?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 central assumption of this chapter is that economic growth is beneficial for citizens.</a:t>
            </a:r>
          </a:p>
          <a:p>
            <a:pPr>
              <a:spcBef>
                <a:spcPts val="0"/>
              </a:spcBef>
              <a:spcAft>
                <a:spcPts val="1200"/>
              </a:spcAft>
              <a:defRPr/>
            </a:pPr>
            <a:r>
              <a:rPr lang="en-US" dirty="0"/>
              <a:t>This seems relatively clear for low-income countries; but some people maintain that further economic growth may not be desirable in high-income countries.</a:t>
            </a:r>
          </a:p>
          <a:p>
            <a:pPr>
              <a:spcBef>
                <a:spcPts val="0"/>
              </a:spcBef>
              <a:spcAft>
                <a:spcPts val="1200"/>
              </a:spcAft>
              <a:defRPr/>
            </a:pPr>
            <a:endParaRPr lang="en-US" dirty="0"/>
          </a:p>
          <a:p>
            <a:pPr>
              <a:spcBef>
                <a:spcPts val="0"/>
              </a:spcBef>
              <a:spcAft>
                <a:spcPts val="1200"/>
              </a:spcAft>
              <a:defRPr/>
            </a:pPr>
            <a:r>
              <a:rPr lang="en-US" dirty="0"/>
              <a:t>Arguments against growth might include:</a:t>
            </a:r>
          </a:p>
          <a:p>
            <a:pPr marL="342900" indent="-342900">
              <a:spcBef>
                <a:spcPts val="0"/>
              </a:spcBef>
              <a:spcAft>
                <a:spcPts val="1200"/>
              </a:spcAft>
              <a:buFont typeface="Arial" pitchFamily="34" charset="0"/>
              <a:buChar char="•"/>
              <a:defRPr/>
            </a:pPr>
            <a:r>
              <a:rPr lang="en-US" dirty="0"/>
              <a:t>Negative effects on the environment</a:t>
            </a:r>
          </a:p>
          <a:p>
            <a:pPr marL="342900" indent="-342900">
              <a:spcBef>
                <a:spcPts val="0"/>
              </a:spcBef>
              <a:spcAft>
                <a:spcPts val="1200"/>
              </a:spcAft>
              <a:buFont typeface="Arial" pitchFamily="34" charset="0"/>
              <a:buChar char="•"/>
              <a:defRPr/>
            </a:pPr>
            <a:r>
              <a:rPr lang="en-US" dirty="0"/>
              <a:t>Depletion of natural resources</a:t>
            </a:r>
          </a:p>
          <a:p>
            <a:pPr marL="342900" indent="-342900">
              <a:spcBef>
                <a:spcPts val="0"/>
              </a:spcBef>
              <a:spcAft>
                <a:spcPts val="1200"/>
              </a:spcAft>
              <a:buFont typeface="Arial" pitchFamily="34" charset="0"/>
              <a:buChar char="•"/>
              <a:defRPr/>
            </a:pPr>
            <a:r>
              <a:rPr lang="en-US" dirty="0"/>
              <a:t>Diminishment of distinctive cultures</a:t>
            </a:r>
          </a:p>
          <a:p>
            <a:pPr>
              <a:spcBef>
                <a:spcPts val="0"/>
              </a:spcBef>
              <a:spcAft>
                <a:spcPts val="1200"/>
              </a:spcAft>
              <a:defRPr/>
            </a:pPr>
            <a:r>
              <a:rPr lang="en-US" dirty="0"/>
              <a:t>Since many of these arguments are normative, economic analysis can contribute to the debate, but cannot settle the issue.</a:t>
            </a:r>
          </a:p>
        </p:txBody>
      </p:sp>
    </p:spTree>
    <p:extLst>
      <p:ext uri="{BB962C8B-B14F-4D97-AF65-F5344CB8AC3E}">
        <p14:creationId xmlns:p14="http://schemas.microsoft.com/office/powerpoint/2010/main" val="18723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High growth rates tend to increase standards of living; but a country can have high growth rates and still be very poor.</a:t>
            </a:r>
          </a:p>
          <a:p>
            <a:pPr>
              <a:spcBef>
                <a:spcPts val="0"/>
              </a:spcBef>
              <a:spcAft>
                <a:spcPts val="1200"/>
              </a:spcAft>
              <a:defRPr/>
            </a:pPr>
            <a:r>
              <a:rPr lang="en-US" i="1" dirty="0"/>
              <a:t>Long-term, sustained</a:t>
            </a:r>
            <a:r>
              <a:rPr lang="en-US" dirty="0"/>
              <a:t> economic growth seems to be the key to improvements in standard of living; not short-term growth.</a:t>
            </a:r>
          </a:p>
          <a:p>
            <a:pPr>
              <a:spcBef>
                <a:spcPts val="0"/>
              </a:spcBef>
              <a:spcAft>
                <a:spcPts val="1200"/>
              </a:spcAft>
              <a:defRPr/>
            </a:pPr>
            <a:r>
              <a:rPr lang="en-US" dirty="0"/>
              <a:t>There is no single explanation for growth rates; nor is there a single economic variable that can explain growth.</a:t>
            </a:r>
          </a:p>
        </p:txBody>
      </p:sp>
    </p:spTree>
    <p:extLst>
      <p:ext uri="{BB962C8B-B14F-4D97-AF65-F5344CB8AC3E}">
        <p14:creationId xmlns:p14="http://schemas.microsoft.com/office/powerpoint/2010/main" val="37490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prehistory to the middle ages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Economist Brad DeLong estimates that in 1,000,000 B.C., our ancestors had a GDP per capita of approximately $145.</a:t>
            </a:r>
          </a:p>
          <a:p>
            <a:pPr>
              <a:spcBef>
                <a:spcPts val="0"/>
              </a:spcBef>
              <a:spcAft>
                <a:spcPts val="1200"/>
              </a:spcAft>
            </a:pPr>
            <a:endParaRPr lang="en-US" dirty="0"/>
          </a:p>
          <a:p>
            <a:pPr>
              <a:spcBef>
                <a:spcPts val="0"/>
              </a:spcBef>
              <a:spcAft>
                <a:spcPts val="1200"/>
              </a:spcAft>
            </a:pPr>
            <a:r>
              <a:rPr lang="en-US" dirty="0"/>
              <a:t>He estimates that GDP per capita in 1300 A.D. was also about $145.</a:t>
            </a:r>
          </a:p>
          <a:p>
            <a:pPr marL="342900" indent="-342900">
              <a:spcBef>
                <a:spcPts val="0"/>
              </a:spcBef>
              <a:spcAft>
                <a:spcPts val="1200"/>
              </a:spcAft>
              <a:buFont typeface="Arial" panose="020B0604020202020204" pitchFamily="34" charset="0"/>
              <a:buChar char="•"/>
            </a:pPr>
            <a:r>
              <a:rPr lang="en-US" dirty="0"/>
              <a:t>In other words, no sustained economic growth occurred before the middle ages; a peasant on a farm in 1300 A.D. was about as well off his ancestors.</a:t>
            </a:r>
          </a:p>
        </p:txBody>
      </p:sp>
    </p:spTree>
    <p:extLst>
      <p:ext uri="{BB962C8B-B14F-4D97-AF65-F5344CB8AC3E}">
        <p14:creationId xmlns:p14="http://schemas.microsoft.com/office/powerpoint/2010/main" val="37936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industrial revolution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Significant economic growth did not really begin until the </a:t>
            </a:r>
            <a:r>
              <a:rPr lang="en-US" b="1" i="1" dirty="0"/>
              <a:t>Industrial Revolution</a:t>
            </a:r>
            <a:r>
              <a:rPr lang="en-US" dirty="0"/>
              <a:t>, the application of mechanical power to the production of goods and services which began in England around 1750.</a:t>
            </a:r>
          </a:p>
          <a:p>
            <a:pPr marL="342900" indent="-342900">
              <a:spcBef>
                <a:spcPts val="0"/>
              </a:spcBef>
              <a:spcAft>
                <a:spcPts val="1200"/>
              </a:spcAft>
              <a:buFont typeface="Arial" panose="020B0604020202020204" pitchFamily="34" charset="0"/>
              <a:buChar char="•"/>
            </a:pPr>
            <a:r>
              <a:rPr lang="en-US" dirty="0"/>
              <a:t>Before this, production of most goods had relied on human or animal power.</a:t>
            </a:r>
          </a:p>
          <a:p>
            <a:pPr>
              <a:spcBef>
                <a:spcPts val="0"/>
              </a:spcBef>
              <a:spcAft>
                <a:spcPts val="1200"/>
              </a:spcAft>
            </a:pPr>
            <a:endParaRPr lang="en-US" dirty="0"/>
          </a:p>
          <a:p>
            <a:pPr>
              <a:spcBef>
                <a:spcPts val="0"/>
              </a:spcBef>
              <a:spcAft>
                <a:spcPts val="1200"/>
              </a:spcAft>
            </a:pPr>
            <a:r>
              <a:rPr lang="en-US" dirty="0"/>
              <a:t>The use of mechanical power allowed England and other countries—like the United States, France, and Germany—to begin to experience </a:t>
            </a:r>
            <a:r>
              <a:rPr lang="en-US" i="1" dirty="0"/>
              <a:t>long-run economic growth</a:t>
            </a:r>
            <a:r>
              <a:rPr lang="en-US" dirty="0"/>
              <a:t>.</a:t>
            </a:r>
          </a:p>
        </p:txBody>
      </p:sp>
    </p:spTree>
    <p:extLst>
      <p:ext uri="{BB962C8B-B14F-4D97-AF65-F5344CB8AC3E}">
        <p14:creationId xmlns:p14="http://schemas.microsoft.com/office/powerpoint/2010/main" val="40024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Why did the Industrial Revolution begin in England?</a:t>
            </a:r>
          </a:p>
        </p:txBody>
      </p:sp>
      <p:sp>
        <p:nvSpPr>
          <p:cNvPr id="2" name="Text Placeholder 1"/>
          <p:cNvSpPr>
            <a:spLocks noGrp="1"/>
          </p:cNvSpPr>
          <p:nvPr>
            <p:ph type="body" sz="quarter" idx="11"/>
          </p:nvPr>
        </p:nvSpPr>
        <p:spPr>
          <a:xfrm>
            <a:off x="152400" y="838200"/>
            <a:ext cx="5334000" cy="5638800"/>
          </a:xfrm>
        </p:spPr>
        <p:txBody>
          <a:bodyPr/>
          <a:lstStyle/>
          <a:p>
            <a:pPr>
              <a:spcAft>
                <a:spcPts val="0"/>
              </a:spcAft>
            </a:pPr>
            <a:r>
              <a:rPr lang="en-US" dirty="0"/>
              <a:t>Nobel Laureate Douglass North argues that the Glorious Revolution of 1688 was a key turning point in the economic history of Britain.</a:t>
            </a:r>
          </a:p>
          <a:p>
            <a:pPr marL="342900" indent="-342900">
              <a:spcAft>
                <a:spcPts val="0"/>
              </a:spcAft>
              <a:buFont typeface="Arial" panose="020B0604020202020204" pitchFamily="34" charset="0"/>
              <a:buChar char="•"/>
            </a:pPr>
            <a:r>
              <a:rPr lang="en-US" dirty="0"/>
              <a:t>After that date, the British Parliament, rather than the king, controlled the government. The court system also became independent of the king.</a:t>
            </a:r>
          </a:p>
          <a:p>
            <a:pPr>
              <a:spcAft>
                <a:spcPts val="0"/>
              </a:spcAft>
            </a:pPr>
            <a:r>
              <a:rPr lang="en-US" dirty="0"/>
              <a:t>The government was then able to make credible promises regarding upholding property rights, protecting wealth, and the elimination of arbitrary tax increases.</a:t>
            </a:r>
          </a:p>
          <a:p>
            <a:pPr marL="342900" indent="-342900">
              <a:spcAft>
                <a:spcPts val="0"/>
              </a:spcAft>
              <a:buFont typeface="Arial" panose="020B0604020202020204" pitchFamily="34" charset="0"/>
              <a:buChar char="•"/>
            </a:pPr>
            <a:r>
              <a:rPr lang="en-US" dirty="0"/>
              <a:t>This, claims North, made entrepreneurs willing to make the investments necessary for the industrial revolution to take hold.</a:t>
            </a:r>
          </a:p>
        </p:txBody>
      </p:sp>
      <p:pic>
        <p:nvPicPr>
          <p:cNvPr id="4" name="Picture 2"/>
          <p:cNvPicPr>
            <a:picLocks noChangeAspect="1" noChangeArrowheads="1"/>
          </p:cNvPicPr>
          <p:nvPr/>
        </p:nvPicPr>
        <p:blipFill>
          <a:blip r:embed="rId2"/>
          <a:srcRect/>
          <a:stretch>
            <a:fillRect/>
          </a:stretch>
        </p:blipFill>
        <p:spPr bwMode="auto">
          <a:xfrm>
            <a:off x="5562600" y="1143000"/>
            <a:ext cx="3435350" cy="5104978"/>
          </a:xfrm>
          <a:prstGeom prst="rect">
            <a:avLst/>
          </a:prstGeom>
          <a:noFill/>
          <a:ln w="9525">
            <a:noFill/>
            <a:miter lim="800000"/>
            <a:headEnd/>
            <a:tailEnd/>
          </a:ln>
        </p:spPr>
      </p:pic>
    </p:spTree>
    <p:extLst>
      <p:ext uri="{BB962C8B-B14F-4D97-AF65-F5344CB8AC3E}">
        <p14:creationId xmlns:p14="http://schemas.microsoft.com/office/powerpoint/2010/main" val="39025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8764" cy="640080"/>
          </a:xfrm>
        </p:spPr>
        <p:txBody>
          <a:bodyPr/>
          <a:lstStyle/>
          <a:p>
            <a:r>
              <a:rPr lang="en-US" dirty="0"/>
              <a:t>Average annual growth rates </a:t>
            </a:r>
            <a:r>
              <a:rPr lang="en-US" dirty="0" err="1"/>
              <a:t>ar</a:t>
            </a:r>
            <a:endParaRPr lang="en-US" dirty="0"/>
          </a:p>
        </p:txBody>
      </p:sp>
      <p:sp>
        <p:nvSpPr>
          <p:cNvPr id="2" name="Text Placeholder 1"/>
          <p:cNvSpPr>
            <a:spLocks noGrp="1"/>
          </p:cNvSpPr>
          <p:nvPr>
            <p:ph type="body" sz="quarter" idx="11"/>
          </p:nvPr>
        </p:nvSpPr>
        <p:spPr>
          <a:xfrm>
            <a:off x="152400" y="838200"/>
            <a:ext cx="2789238" cy="5638800"/>
          </a:xfrm>
        </p:spPr>
        <p:txBody>
          <a:bodyPr/>
          <a:lstStyle/>
          <a:p>
            <a:pPr>
              <a:spcAft>
                <a:spcPts val="1200"/>
              </a:spcAft>
            </a:pPr>
            <a:r>
              <a:rPr lang="en-US" dirty="0"/>
              <a:t>The graph shows Brad DeLong’s estimated average annual growth rates for the world economy.</a:t>
            </a:r>
          </a:p>
          <a:p>
            <a:pPr>
              <a:spcAft>
                <a:spcPts val="1200"/>
              </a:spcAft>
            </a:pPr>
            <a:r>
              <a:rPr lang="en-US" dirty="0"/>
              <a:t>The Industrial Revolution, and its subsequent spread throughout the world, resulted in sustained increases in real GDP per capita.</a:t>
            </a:r>
          </a:p>
        </p:txBody>
      </p:sp>
      <p:sp>
        <p:nvSpPr>
          <p:cNvPr id="3" name="Text Placeholder 2"/>
          <p:cNvSpPr>
            <a:spLocks noGrp="1"/>
          </p:cNvSpPr>
          <p:nvPr>
            <p:ph type="body" sz="quarter" idx="12"/>
          </p:nvPr>
        </p:nvSpPr>
        <p:spPr/>
        <p:txBody>
          <a:bodyPr/>
          <a:lstStyle/>
          <a:p>
            <a:r>
              <a:rPr lang="en-US" dirty="0"/>
              <a:t>Average annual growth rates for the world economy</a:t>
            </a:r>
          </a:p>
        </p:txBody>
      </p:sp>
      <p:sp>
        <p:nvSpPr>
          <p:cNvPr id="4" name="Text Placeholder 3"/>
          <p:cNvSpPr>
            <a:spLocks noGrp="1"/>
          </p:cNvSpPr>
          <p:nvPr>
            <p:ph type="body" sz="quarter" idx="13"/>
          </p:nvPr>
        </p:nvSpPr>
        <p:spPr/>
        <p:txBody>
          <a:bodyPr/>
          <a:lstStyle/>
          <a:p>
            <a:r>
              <a:rPr lang="en-US" dirty="0"/>
              <a:t>Figure 11.1</a:t>
            </a:r>
          </a:p>
        </p:txBody>
      </p:sp>
      <p:pic>
        <p:nvPicPr>
          <p:cNvPr id="6" name="Picture 11" descr="Fig22-1-1"/>
          <p:cNvPicPr>
            <a:picLocks noChangeAspect="1" noChangeArrowheads="1"/>
          </p:cNvPicPr>
          <p:nvPr/>
        </p:nvPicPr>
        <p:blipFill>
          <a:blip r:embed="rId3"/>
          <a:srcRect/>
          <a:stretch>
            <a:fillRect/>
          </a:stretch>
        </p:blipFill>
        <p:spPr bwMode="auto">
          <a:xfrm>
            <a:off x="2941638" y="992188"/>
            <a:ext cx="5915025" cy="4438650"/>
          </a:xfrm>
          <a:prstGeom prst="rect">
            <a:avLst/>
          </a:prstGeom>
          <a:noFill/>
          <a:ln w="9525">
            <a:noFill/>
            <a:miter lim="800000"/>
            <a:headEnd/>
            <a:tailEnd/>
          </a:ln>
        </p:spPr>
      </p:pic>
      <p:pic>
        <p:nvPicPr>
          <p:cNvPr id="7" name="Picture 12" descr="Fig22-1-2"/>
          <p:cNvPicPr>
            <a:picLocks noChangeAspect="1" noChangeArrowheads="1"/>
          </p:cNvPicPr>
          <p:nvPr/>
        </p:nvPicPr>
        <p:blipFill>
          <a:blip r:embed="rId4"/>
          <a:srcRect/>
          <a:stretch>
            <a:fillRect/>
          </a:stretch>
        </p:blipFill>
        <p:spPr bwMode="auto">
          <a:xfrm>
            <a:off x="2941638" y="992188"/>
            <a:ext cx="5915025" cy="4438650"/>
          </a:xfrm>
          <a:prstGeom prst="rect">
            <a:avLst/>
          </a:prstGeom>
          <a:noFill/>
          <a:ln w="9525">
            <a:noFill/>
            <a:miter lim="800000"/>
            <a:headEnd/>
            <a:tailEnd/>
          </a:ln>
        </p:spPr>
      </p:pic>
      <p:pic>
        <p:nvPicPr>
          <p:cNvPr id="8" name="Picture 13" descr="Fig22-1-3"/>
          <p:cNvPicPr>
            <a:picLocks noChangeAspect="1" noChangeArrowheads="1"/>
          </p:cNvPicPr>
          <p:nvPr/>
        </p:nvPicPr>
        <p:blipFill>
          <a:blip r:embed="rId5"/>
          <a:srcRect/>
          <a:stretch>
            <a:fillRect/>
          </a:stretch>
        </p:blipFill>
        <p:spPr bwMode="auto">
          <a:xfrm>
            <a:off x="2941638" y="992188"/>
            <a:ext cx="5915025" cy="4438650"/>
          </a:xfrm>
          <a:prstGeom prst="rect">
            <a:avLst/>
          </a:prstGeom>
          <a:noFill/>
          <a:ln w="9525">
            <a:noFill/>
            <a:miter lim="800000"/>
            <a:headEnd/>
            <a:tailEnd/>
          </a:ln>
        </p:spPr>
      </p:pic>
      <p:pic>
        <p:nvPicPr>
          <p:cNvPr id="9" name="Picture 14" descr="Fig22-1-4"/>
          <p:cNvPicPr>
            <a:picLocks noChangeAspect="1" noChangeArrowheads="1"/>
          </p:cNvPicPr>
          <p:nvPr/>
        </p:nvPicPr>
        <p:blipFill>
          <a:blip r:embed="rId6"/>
          <a:srcRect/>
          <a:stretch>
            <a:fillRect/>
          </a:stretch>
        </p:blipFill>
        <p:spPr bwMode="auto">
          <a:xfrm>
            <a:off x="2941638" y="992188"/>
            <a:ext cx="5915025" cy="4438650"/>
          </a:xfrm>
          <a:prstGeom prst="rect">
            <a:avLst/>
          </a:prstGeom>
          <a:noFill/>
          <a:ln w="9525">
            <a:noFill/>
            <a:miter lim="800000"/>
            <a:headEnd/>
            <a:tailEnd/>
          </a:ln>
        </p:spPr>
      </p:pic>
      <p:pic>
        <p:nvPicPr>
          <p:cNvPr id="10" name="Picture 15" descr="Fig22-1-5"/>
          <p:cNvPicPr>
            <a:picLocks noChangeAspect="1" noChangeArrowheads="1"/>
          </p:cNvPicPr>
          <p:nvPr/>
        </p:nvPicPr>
        <p:blipFill>
          <a:blip r:embed="rId7"/>
          <a:srcRect/>
          <a:stretch>
            <a:fillRect/>
          </a:stretch>
        </p:blipFill>
        <p:spPr bwMode="auto">
          <a:xfrm>
            <a:off x="2941638" y="992188"/>
            <a:ext cx="5915025" cy="4438650"/>
          </a:xfrm>
          <a:prstGeom prst="rect">
            <a:avLst/>
          </a:prstGeom>
          <a:noFill/>
          <a:ln w="9525">
            <a:noFill/>
            <a:miter lim="800000"/>
            <a:headEnd/>
            <a:tailEnd/>
          </a:ln>
        </p:spPr>
      </p:pic>
    </p:spTree>
    <p:extLst>
      <p:ext uri="{BB962C8B-B14F-4D97-AF65-F5344CB8AC3E}">
        <p14:creationId xmlns:p14="http://schemas.microsoft.com/office/powerpoint/2010/main" val="43796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left)">
                                      <p:cBhvr>
                                        <p:cTn id="3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growth rates matter?</a:t>
            </a:r>
          </a:p>
        </p:txBody>
      </p:sp>
      <p:sp>
        <p:nvSpPr>
          <p:cNvPr id="2" name="Text Placeholder 1"/>
          <p:cNvSpPr>
            <a:spLocks noGrp="1"/>
          </p:cNvSpPr>
          <p:nvPr>
            <p:ph type="body" sz="quarter" idx="11"/>
          </p:nvPr>
        </p:nvSpPr>
        <p:spPr>
          <a:xfrm>
            <a:off x="152400" y="838200"/>
            <a:ext cx="3962400" cy="5638800"/>
          </a:xfrm>
        </p:spPr>
        <p:txBody>
          <a:bodyPr/>
          <a:lstStyle/>
          <a:p>
            <a:pPr>
              <a:spcAft>
                <a:spcPts val="0"/>
              </a:spcAft>
            </a:pPr>
            <a:r>
              <a:rPr lang="en-US" dirty="0"/>
              <a:t>The difference</a:t>
            </a:r>
            <a:br>
              <a:rPr lang="en-US" dirty="0"/>
            </a:br>
            <a:r>
              <a:rPr lang="en-US" dirty="0"/>
              <a:t>between 1.3% and</a:t>
            </a:r>
            <a:br>
              <a:rPr lang="en-US" dirty="0"/>
            </a:br>
            <a:r>
              <a:rPr lang="en-US" dirty="0"/>
              <a:t>2.3% may not seem</a:t>
            </a:r>
            <a:br>
              <a:rPr lang="en-US" dirty="0"/>
            </a:br>
            <a:r>
              <a:rPr lang="en-US" dirty="0"/>
              <a:t>like much; but over a</a:t>
            </a:r>
            <a:br>
              <a:rPr lang="en-US" dirty="0"/>
            </a:br>
            <a:r>
              <a:rPr lang="en-US" dirty="0"/>
              <a:t>long period, it makes a</a:t>
            </a:r>
            <a:br>
              <a:rPr lang="en-US" dirty="0"/>
            </a:br>
            <a:r>
              <a:rPr lang="en-US" dirty="0"/>
              <a:t>remarkable difference.</a:t>
            </a:r>
          </a:p>
          <a:p>
            <a:pPr>
              <a:spcAft>
                <a:spcPts val="0"/>
              </a:spcAft>
            </a:pPr>
            <a:r>
              <a:rPr lang="en-US" dirty="0"/>
              <a:t>Over 50 years, a 1.3%</a:t>
            </a:r>
            <a:br>
              <a:rPr lang="en-US" dirty="0"/>
            </a:br>
            <a:r>
              <a:rPr lang="en-US" dirty="0"/>
              <a:t>growth rate leads to</a:t>
            </a:r>
            <a:br>
              <a:rPr lang="en-US" dirty="0"/>
            </a:br>
            <a:r>
              <a:rPr lang="en-US" dirty="0"/>
              <a:t>about a 91% increase</a:t>
            </a:r>
            <a:br>
              <a:rPr lang="en-US" dirty="0"/>
            </a:br>
            <a:r>
              <a:rPr lang="en-US" dirty="0"/>
              <a:t>in real GDP per capita.</a:t>
            </a:r>
          </a:p>
          <a:p>
            <a:pPr>
              <a:spcAft>
                <a:spcPts val="0"/>
              </a:spcAft>
            </a:pPr>
            <a:r>
              <a:rPr lang="en-US" dirty="0"/>
              <a:t>But a 2.3% growth rate leads to about a 212% increase.</a:t>
            </a:r>
          </a:p>
          <a:p>
            <a:pPr>
              <a:spcAft>
                <a:spcPts val="0"/>
              </a:spcAft>
            </a:pPr>
            <a:r>
              <a:rPr lang="en-US" i="1" dirty="0"/>
              <a:t>In the long run, small differences in economic growth rates result in big differences in living standards.</a:t>
            </a:r>
          </a:p>
          <a:p>
            <a:pPr>
              <a:spcAft>
                <a:spcPts val="0"/>
              </a:spcAft>
            </a:pPr>
            <a:endParaRPr lang="en-US" dirty="0"/>
          </a:p>
        </p:txBody>
      </p:sp>
      <p:sp>
        <p:nvSpPr>
          <p:cNvPr id="3" name="Text Placeholder 2"/>
          <p:cNvSpPr>
            <a:spLocks noGrp="1"/>
          </p:cNvSpPr>
          <p:nvPr>
            <p:ph type="body" sz="quarter" idx="12"/>
          </p:nvPr>
        </p:nvSpPr>
        <p:spPr/>
        <p:txBody>
          <a:bodyPr/>
          <a:lstStyle/>
          <a:p>
            <a:r>
              <a:rPr lang="en-US" dirty="0"/>
              <a:t>Average annual growth rates for the world economy</a:t>
            </a:r>
          </a:p>
        </p:txBody>
      </p:sp>
      <p:sp>
        <p:nvSpPr>
          <p:cNvPr id="4" name="Text Placeholder 3"/>
          <p:cNvSpPr>
            <a:spLocks noGrp="1"/>
          </p:cNvSpPr>
          <p:nvPr>
            <p:ph type="body" sz="quarter" idx="13"/>
          </p:nvPr>
        </p:nvSpPr>
        <p:spPr/>
        <p:txBody>
          <a:bodyPr/>
          <a:lstStyle/>
          <a:p>
            <a:r>
              <a:rPr lang="en-US" dirty="0"/>
              <a:t>Figure 11.1</a:t>
            </a:r>
          </a:p>
        </p:txBody>
      </p:sp>
      <p:pic>
        <p:nvPicPr>
          <p:cNvPr id="6" name="Picture 11" descr="Fig22-1-1"/>
          <p:cNvPicPr>
            <a:picLocks noChangeAspect="1" noChangeArrowheads="1"/>
          </p:cNvPicPr>
          <p:nvPr/>
        </p:nvPicPr>
        <p:blipFill>
          <a:blip r:embed="rId2"/>
          <a:srcRect/>
          <a:stretch>
            <a:fillRect/>
          </a:stretch>
        </p:blipFill>
        <p:spPr bwMode="auto">
          <a:xfrm>
            <a:off x="2941638" y="992188"/>
            <a:ext cx="5915025" cy="4438650"/>
          </a:xfrm>
          <a:prstGeom prst="rect">
            <a:avLst/>
          </a:prstGeom>
          <a:noFill/>
          <a:ln w="9525">
            <a:noFill/>
            <a:miter lim="800000"/>
            <a:headEnd/>
            <a:tailEnd/>
          </a:ln>
        </p:spPr>
      </p:pic>
      <p:pic>
        <p:nvPicPr>
          <p:cNvPr id="7" name="Picture 12" descr="Fig22-1-2"/>
          <p:cNvPicPr>
            <a:picLocks noChangeAspect="1" noChangeArrowheads="1"/>
          </p:cNvPicPr>
          <p:nvPr/>
        </p:nvPicPr>
        <p:blipFill>
          <a:blip r:embed="rId3"/>
          <a:srcRect/>
          <a:stretch>
            <a:fillRect/>
          </a:stretch>
        </p:blipFill>
        <p:spPr bwMode="auto">
          <a:xfrm>
            <a:off x="2941638" y="992188"/>
            <a:ext cx="5915025" cy="4438650"/>
          </a:xfrm>
          <a:prstGeom prst="rect">
            <a:avLst/>
          </a:prstGeom>
          <a:noFill/>
          <a:ln w="9525">
            <a:noFill/>
            <a:miter lim="800000"/>
            <a:headEnd/>
            <a:tailEnd/>
          </a:ln>
        </p:spPr>
      </p:pic>
      <p:pic>
        <p:nvPicPr>
          <p:cNvPr id="8" name="Picture 13" descr="Fig22-1-3"/>
          <p:cNvPicPr>
            <a:picLocks noChangeAspect="1" noChangeArrowheads="1"/>
          </p:cNvPicPr>
          <p:nvPr/>
        </p:nvPicPr>
        <p:blipFill>
          <a:blip r:embed="rId4"/>
          <a:srcRect/>
          <a:stretch>
            <a:fillRect/>
          </a:stretch>
        </p:blipFill>
        <p:spPr bwMode="auto">
          <a:xfrm>
            <a:off x="2941638" y="992188"/>
            <a:ext cx="5915025" cy="4438650"/>
          </a:xfrm>
          <a:prstGeom prst="rect">
            <a:avLst/>
          </a:prstGeom>
          <a:noFill/>
          <a:ln w="9525">
            <a:noFill/>
            <a:miter lim="800000"/>
            <a:headEnd/>
            <a:tailEnd/>
          </a:ln>
        </p:spPr>
      </p:pic>
      <p:pic>
        <p:nvPicPr>
          <p:cNvPr id="9" name="Picture 14" descr="Fig22-1-4"/>
          <p:cNvPicPr>
            <a:picLocks noChangeAspect="1" noChangeArrowheads="1"/>
          </p:cNvPicPr>
          <p:nvPr/>
        </p:nvPicPr>
        <p:blipFill>
          <a:blip r:embed="rId5"/>
          <a:srcRect/>
          <a:stretch>
            <a:fillRect/>
          </a:stretch>
        </p:blipFill>
        <p:spPr bwMode="auto">
          <a:xfrm>
            <a:off x="2941638" y="992188"/>
            <a:ext cx="5915025" cy="4438650"/>
          </a:xfrm>
          <a:prstGeom prst="rect">
            <a:avLst/>
          </a:prstGeom>
          <a:noFill/>
          <a:ln w="9525">
            <a:noFill/>
            <a:miter lim="800000"/>
            <a:headEnd/>
            <a:tailEnd/>
          </a:ln>
        </p:spPr>
      </p:pic>
      <p:pic>
        <p:nvPicPr>
          <p:cNvPr id="10" name="Picture 15" descr="Fig22-1-5"/>
          <p:cNvPicPr>
            <a:picLocks noChangeAspect="1" noChangeArrowheads="1"/>
          </p:cNvPicPr>
          <p:nvPr/>
        </p:nvPicPr>
        <p:blipFill>
          <a:blip r:embed="rId6"/>
          <a:srcRect/>
          <a:stretch>
            <a:fillRect/>
          </a:stretch>
        </p:blipFill>
        <p:spPr bwMode="auto">
          <a:xfrm>
            <a:off x="2941638" y="992188"/>
            <a:ext cx="5915025" cy="4438650"/>
          </a:xfrm>
          <a:prstGeom prst="rect">
            <a:avLst/>
          </a:prstGeom>
          <a:noFill/>
          <a:ln w="9525">
            <a:noFill/>
            <a:miter lim="800000"/>
            <a:headEnd/>
            <a:tailEnd/>
          </a:ln>
        </p:spPr>
      </p:pic>
    </p:spTree>
    <p:extLst>
      <p:ext uri="{BB962C8B-B14F-4D97-AF65-F5344CB8AC3E}">
        <p14:creationId xmlns:p14="http://schemas.microsoft.com/office/powerpoint/2010/main" val="39140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39852</TotalTime>
  <Words>4661</Words>
  <Application>Microsoft Office PowerPoint</Application>
  <PresentationFormat>On-screen Show (4:3)</PresentationFormat>
  <Paragraphs>363</Paragraphs>
  <Slides>45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Futura Md BT</vt:lpstr>
      <vt:lpstr>Times New Roman</vt:lpstr>
      <vt:lpstr>original</vt:lpstr>
      <vt:lpstr>PowerPoint Presentation</vt:lpstr>
      <vt:lpstr>Long-Run Economic Growth: Sources and Policies</vt:lpstr>
      <vt:lpstr>Obtaining economic growth</vt:lpstr>
      <vt:lpstr>Economic Growth over Time and around the World</vt:lpstr>
      <vt:lpstr>From prehistory to the middle ages</vt:lpstr>
      <vt:lpstr>The industrial revolution</vt:lpstr>
      <vt:lpstr>Why did the Industrial Revolution begin in England?</vt:lpstr>
      <vt:lpstr>Average annual growth rates ar</vt:lpstr>
      <vt:lpstr>Why do growth rates matter?</vt:lpstr>
      <vt:lpstr>Differences in incomes across countries</vt:lpstr>
      <vt:lpstr>GDP per capita in 2012</vt:lpstr>
      <vt:lpstr>Is income all that matters?</vt:lpstr>
      <vt:lpstr>What Determines How Fast Economies Grow?</vt:lpstr>
      <vt:lpstr>Developing a model of economic growth</vt:lpstr>
      <vt:lpstr>Technological change</vt:lpstr>
      <vt:lpstr>Production per worker</vt:lpstr>
      <vt:lpstr>More capital or technological change?</vt:lpstr>
      <vt:lpstr>The economic failure of the Soviet Union</vt:lpstr>
      <vt:lpstr>New growth theory</vt:lpstr>
      <vt:lpstr>New growth theory and knowledge capital</vt:lpstr>
      <vt:lpstr>Government’s role in knowledge capital generation</vt:lpstr>
      <vt:lpstr>Protecting intellectual property</vt:lpstr>
      <vt:lpstr>Subsidizing R&amp;D and education</vt:lpstr>
      <vt:lpstr>Joseph Schumpeter and creative destruction</vt:lpstr>
      <vt:lpstr>Economic Growth in the United States</vt:lpstr>
      <vt:lpstr>Economic growth in the United States</vt:lpstr>
      <vt:lpstr>What caused the productivity slowdown of 1974-95?</vt:lpstr>
      <vt:lpstr>Is the U.S. headed for another productivity slowdown?</vt:lpstr>
      <vt:lpstr>Why Isn’t the Whole World Rich?</vt:lpstr>
      <vt:lpstr>How can we predict nations’ growth rates?</vt:lpstr>
      <vt:lpstr>Catch-up among high income countries</vt:lpstr>
      <vt:lpstr>Catch-up among all countries?</vt:lpstr>
      <vt:lpstr>Other high-income countries vs. the U.S.</vt:lpstr>
      <vt:lpstr>Why are high-income countries not catching the U.S.?</vt:lpstr>
      <vt:lpstr>The lack of growth in many low-income countries</vt:lpstr>
      <vt:lpstr>Failure to enforce the rule of law</vt:lpstr>
      <vt:lpstr>NYC parking tickets and international corruption</vt:lpstr>
      <vt:lpstr>Other reasons for lack of growth in poor countries</vt:lpstr>
      <vt:lpstr>The benefits of foreign investment</vt:lpstr>
      <vt:lpstr>Growth Policies</vt:lpstr>
      <vt:lpstr>Pro-growth policies</vt:lpstr>
      <vt:lpstr>More pro-growth policies</vt:lpstr>
      <vt:lpstr>Will China’s standard of living exceed the U.S.?</vt:lpstr>
      <vt:lpstr>Is economic growth good or bad?</vt:lpstr>
      <vt:lpstr>Common misconceptions to avoid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1541</cp:revision>
  <cp:lastPrinted>2012-08-26T22:27:34Z</cp:lastPrinted>
  <dcterms:created xsi:type="dcterms:W3CDTF">2010-11-05T19:39:20Z</dcterms:created>
  <dcterms:modified xsi:type="dcterms:W3CDTF">2021-07-18T03:35:22Z</dcterms:modified>
</cp:coreProperties>
</file>